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6" r:id="rId1"/>
  </p:sldMasterIdLst>
  <p:notesMasterIdLst>
    <p:notesMasterId r:id="rId33"/>
  </p:notesMasterIdLst>
  <p:handoutMasterIdLst>
    <p:handoutMasterId r:id="rId34"/>
  </p:handoutMasterIdLst>
  <p:sldIdLst>
    <p:sldId id="257" r:id="rId2"/>
    <p:sldId id="328" r:id="rId3"/>
    <p:sldId id="346" r:id="rId4"/>
    <p:sldId id="342" r:id="rId5"/>
    <p:sldId id="347" r:id="rId6"/>
    <p:sldId id="331" r:id="rId7"/>
    <p:sldId id="300" r:id="rId8"/>
    <p:sldId id="344" r:id="rId9"/>
    <p:sldId id="348" r:id="rId10"/>
    <p:sldId id="349" r:id="rId11"/>
    <p:sldId id="305" r:id="rId12"/>
    <p:sldId id="307" r:id="rId13"/>
    <p:sldId id="350" r:id="rId14"/>
    <p:sldId id="351" r:id="rId15"/>
    <p:sldId id="352" r:id="rId16"/>
    <p:sldId id="353" r:id="rId17"/>
    <p:sldId id="354" r:id="rId18"/>
    <p:sldId id="355" r:id="rId19"/>
    <p:sldId id="356" r:id="rId20"/>
    <p:sldId id="357" r:id="rId21"/>
    <p:sldId id="359" r:id="rId22"/>
    <p:sldId id="358" r:id="rId23"/>
    <p:sldId id="315" r:id="rId24"/>
    <p:sldId id="312" r:id="rId25"/>
    <p:sldId id="313" r:id="rId26"/>
    <p:sldId id="272" r:id="rId27"/>
    <p:sldId id="360" r:id="rId28"/>
    <p:sldId id="361" r:id="rId29"/>
    <p:sldId id="294" r:id="rId30"/>
    <p:sldId id="287" r:id="rId31"/>
    <p:sldId id="36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5EA4"/>
    <a:srgbClr val="169A1C"/>
    <a:srgbClr val="1717D3"/>
    <a:srgbClr val="1313AD"/>
    <a:srgbClr val="1D08B8"/>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97" autoAdjust="0"/>
  </p:normalViewPr>
  <p:slideViewPr>
    <p:cSldViewPr>
      <p:cViewPr>
        <p:scale>
          <a:sx n="110" d="100"/>
          <a:sy n="110" d="100"/>
        </p:scale>
        <p:origin x="-164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Контингент!$H$5:$H$6</c:f>
              <c:strCache>
                <c:ptCount val="1"/>
                <c:pt idx="0">
                  <c:v>Башкы ЖОЖ Регионалдык филиалдар</c:v>
                </c:pt>
              </c:strCache>
            </c:strRef>
          </c:tx>
          <c:spPr>
            <a:solidFill>
              <a:srgbClr val="0070C0"/>
            </a:soli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Контингент!$I$4:$M$4</c:f>
              <c:strCache>
                <c:ptCount val="5"/>
                <c:pt idx="0">
                  <c:v>2016-17</c:v>
                </c:pt>
                <c:pt idx="1">
                  <c:v>2017-18</c:v>
                </c:pt>
                <c:pt idx="2">
                  <c:v>2018-19</c:v>
                </c:pt>
                <c:pt idx="3">
                  <c:v>2019-20</c:v>
                </c:pt>
                <c:pt idx="4">
                  <c:v>2020-21</c:v>
                </c:pt>
              </c:strCache>
            </c:strRef>
          </c:cat>
          <c:val>
            <c:numRef>
              <c:f>Контингент!$I$5:$M$5</c:f>
              <c:numCache>
                <c:formatCode>General</c:formatCode>
                <c:ptCount val="5"/>
                <c:pt idx="0">
                  <c:v>9455</c:v>
                </c:pt>
                <c:pt idx="1">
                  <c:v>8663</c:v>
                </c:pt>
                <c:pt idx="2">
                  <c:v>9384</c:v>
                </c:pt>
                <c:pt idx="3">
                  <c:v>9498</c:v>
                </c:pt>
                <c:pt idx="4">
                  <c:v>9312</c:v>
                </c:pt>
              </c:numCache>
            </c:numRef>
          </c:val>
        </c:ser>
        <c:ser>
          <c:idx val="1"/>
          <c:order val="1"/>
          <c:tx>
            <c:strRef>
              <c:f>Контингент!$H$6</c:f>
              <c:strCache>
                <c:ptCount val="1"/>
                <c:pt idx="0">
                  <c:v>Регионалдык филиалдар</c:v>
                </c:pt>
              </c:strCache>
            </c:strRef>
          </c:tx>
          <c:spPr>
            <a:solidFill>
              <a:srgbClr val="FF0000"/>
            </a:solidFill>
          </c:spPr>
          <c:invertIfNegative val="0"/>
          <c:dLbls>
            <c:dLbl>
              <c:idx val="0"/>
              <c:layout>
                <c:manualLayout>
                  <c:x val="3.3333333333333333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111111111111108E-2"/>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000000000000001E-2"/>
                  <c:y val="-1.38888888888888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776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555555555555555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Контингент!$I$4:$M$4</c:f>
              <c:strCache>
                <c:ptCount val="5"/>
                <c:pt idx="0">
                  <c:v>2016-17</c:v>
                </c:pt>
                <c:pt idx="1">
                  <c:v>2017-18</c:v>
                </c:pt>
                <c:pt idx="2">
                  <c:v>2018-19</c:v>
                </c:pt>
                <c:pt idx="3">
                  <c:v>2019-20</c:v>
                </c:pt>
                <c:pt idx="4">
                  <c:v>2020-21</c:v>
                </c:pt>
              </c:strCache>
            </c:strRef>
          </c:cat>
          <c:val>
            <c:numRef>
              <c:f>Контингент!$I$6:$M$6</c:f>
              <c:numCache>
                <c:formatCode>General</c:formatCode>
                <c:ptCount val="5"/>
                <c:pt idx="0">
                  <c:v>1653</c:v>
                </c:pt>
                <c:pt idx="1">
                  <c:v>1450</c:v>
                </c:pt>
                <c:pt idx="2">
                  <c:v>1088</c:v>
                </c:pt>
                <c:pt idx="3">
                  <c:v>1315</c:v>
                </c:pt>
                <c:pt idx="4">
                  <c:v>1663</c:v>
                </c:pt>
              </c:numCache>
            </c:numRef>
          </c:val>
        </c:ser>
        <c:dLbls>
          <c:showLegendKey val="0"/>
          <c:showVal val="0"/>
          <c:showCatName val="0"/>
          <c:showSerName val="0"/>
          <c:showPercent val="0"/>
          <c:showBubbleSize val="0"/>
        </c:dLbls>
        <c:gapWidth val="150"/>
        <c:shape val="cylinder"/>
        <c:axId val="110609536"/>
        <c:axId val="110611072"/>
        <c:axId val="0"/>
      </c:bar3DChart>
      <c:catAx>
        <c:axId val="110609536"/>
        <c:scaling>
          <c:orientation val="minMax"/>
        </c:scaling>
        <c:delete val="0"/>
        <c:axPos val="b"/>
        <c:numFmt formatCode="General" sourceLinked="1"/>
        <c:majorTickMark val="out"/>
        <c:minorTickMark val="none"/>
        <c:tickLblPos val="nextTo"/>
        <c:txPr>
          <a:bodyPr/>
          <a:lstStyle/>
          <a:p>
            <a:pPr>
              <a:defRPr b="1"/>
            </a:pPr>
            <a:endParaRPr lang="ru-RU"/>
          </a:p>
        </c:txPr>
        <c:crossAx val="110611072"/>
        <c:crosses val="autoZero"/>
        <c:auto val="1"/>
        <c:lblAlgn val="ctr"/>
        <c:lblOffset val="100"/>
        <c:noMultiLvlLbl val="0"/>
      </c:catAx>
      <c:valAx>
        <c:axId val="110611072"/>
        <c:scaling>
          <c:orientation val="minMax"/>
        </c:scaling>
        <c:delete val="0"/>
        <c:axPos val="l"/>
        <c:majorGridlines/>
        <c:numFmt formatCode="General" sourceLinked="1"/>
        <c:majorTickMark val="out"/>
        <c:minorTickMark val="none"/>
        <c:tickLblPos val="nextTo"/>
        <c:crossAx val="110609536"/>
        <c:crosses val="autoZero"/>
        <c:crossBetween val="between"/>
      </c:valAx>
      <c:spPr>
        <a:noFill/>
        <a:ln w="25400">
          <a:noFill/>
        </a:ln>
      </c:spPr>
    </c:plotArea>
    <c:legend>
      <c:legendPos val="b"/>
      <c:layout/>
      <c:overlay val="0"/>
      <c:txPr>
        <a:bodyPr/>
        <a:lstStyle/>
        <a:p>
          <a:pPr>
            <a:defRPr b="1"/>
          </a:pPr>
          <a:endParaRPr lang="ru-RU"/>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успеваемость!$S$20</c:f>
              <c:strCache>
                <c:ptCount val="1"/>
                <c:pt idx="0">
                  <c:v>2020-21</c:v>
                </c:pt>
              </c:strCache>
            </c:strRef>
          </c:tx>
          <c:spPr>
            <a:solidFill>
              <a:srgbClr val="FF0000"/>
            </a:solidFill>
          </c:spPr>
          <c:invertIfNegative val="0"/>
          <c:dLbls>
            <c:dLbl>
              <c:idx val="0"/>
              <c:layout>
                <c:manualLayout>
                  <c:x val="1.1437908496732025E-2"/>
                  <c:y val="-2.7777777777777779E-3"/>
                </c:manualLayout>
              </c:layout>
              <c:showLegendKey val="0"/>
              <c:showVal val="1"/>
              <c:showCatName val="0"/>
              <c:showSerName val="0"/>
              <c:showPercent val="0"/>
              <c:showBubbleSize val="0"/>
            </c:dLbl>
            <c:dLbl>
              <c:idx val="1"/>
              <c:layout>
                <c:manualLayout>
                  <c:x val="1.9607843137254902E-2"/>
                  <c:y val="-8.3333333333333332E-3"/>
                </c:manualLayout>
              </c:layout>
              <c:showLegendKey val="0"/>
              <c:showVal val="1"/>
              <c:showCatName val="0"/>
              <c:showSerName val="0"/>
              <c:showPercent val="0"/>
              <c:showBubbleSize val="0"/>
            </c:dLbl>
            <c:dLbl>
              <c:idx val="2"/>
              <c:layout>
                <c:manualLayout>
                  <c:x val="2.1241830065359478E-2"/>
                  <c:y val="0"/>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успеваемость!$R$21:$R$23</c:f>
              <c:strCache>
                <c:ptCount val="3"/>
                <c:pt idx="0">
                  <c:v>Токмок ш.филиал сырт.</c:v>
                </c:pt>
                <c:pt idx="1">
                  <c:v>Кара-Көл ш.филиал сырт.</c:v>
                </c:pt>
                <c:pt idx="2">
                  <c:v>Кызыл-Кия ш.филиал сырт.</c:v>
                </c:pt>
              </c:strCache>
            </c:strRef>
          </c:cat>
          <c:val>
            <c:numRef>
              <c:f>успеваемость!$S$21:$S$23</c:f>
              <c:numCache>
                <c:formatCode>0.0%</c:formatCode>
                <c:ptCount val="3"/>
                <c:pt idx="0">
                  <c:v>0.55300000000000005</c:v>
                </c:pt>
                <c:pt idx="1">
                  <c:v>0.624</c:v>
                </c:pt>
                <c:pt idx="2">
                  <c:v>0.90700000000000003</c:v>
                </c:pt>
              </c:numCache>
            </c:numRef>
          </c:val>
        </c:ser>
        <c:ser>
          <c:idx val="1"/>
          <c:order val="1"/>
          <c:tx>
            <c:strRef>
              <c:f>успеваемость!$T$20</c:f>
              <c:strCache>
                <c:ptCount val="1"/>
                <c:pt idx="0">
                  <c:v>2019-20</c:v>
                </c:pt>
              </c:strCache>
            </c:strRef>
          </c:tx>
          <c:spPr>
            <a:solidFill>
              <a:srgbClr val="0070C0"/>
            </a:solidFill>
          </c:spPr>
          <c:invertIfNegative val="0"/>
          <c:dLbls>
            <c:dLbl>
              <c:idx val="2"/>
              <c:layout>
                <c:manualLayout>
                  <c:x val="1.4705882352941176E-2"/>
                  <c:y val="-1.6666666666666666E-2"/>
                </c:manualLayout>
              </c:layout>
              <c:spPr/>
              <c:txPr>
                <a:bodyPr/>
                <a:lstStyle/>
                <a:p>
                  <a:pPr>
                    <a:defRPr sz="1400" b="1"/>
                  </a:pPr>
                  <a:endParaRPr lang="ru-RU"/>
                </a:p>
              </c:txPr>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успеваемость!$R$21:$R$23</c:f>
              <c:strCache>
                <c:ptCount val="3"/>
                <c:pt idx="0">
                  <c:v>Токмок ш.филиал сырт.</c:v>
                </c:pt>
                <c:pt idx="1">
                  <c:v>Кара-Көл ш.филиал сырт.</c:v>
                </c:pt>
                <c:pt idx="2">
                  <c:v>Кызыл-Кия ш.филиал сырт.</c:v>
                </c:pt>
              </c:strCache>
            </c:strRef>
          </c:cat>
          <c:val>
            <c:numRef>
              <c:f>успеваемость!$T$21:$T$23</c:f>
              <c:numCache>
                <c:formatCode>General</c:formatCode>
                <c:ptCount val="3"/>
                <c:pt idx="0" formatCode="0.0%">
                  <c:v>0.77700000000000002</c:v>
                </c:pt>
                <c:pt idx="2" formatCode="0.0%">
                  <c:v>0.84799999999999998</c:v>
                </c:pt>
              </c:numCache>
            </c:numRef>
          </c:val>
        </c:ser>
        <c:dLbls>
          <c:showLegendKey val="0"/>
          <c:showVal val="0"/>
          <c:showCatName val="0"/>
          <c:showSerName val="0"/>
          <c:showPercent val="0"/>
          <c:showBubbleSize val="0"/>
        </c:dLbls>
        <c:gapWidth val="150"/>
        <c:shape val="cylinder"/>
        <c:axId val="146132992"/>
        <c:axId val="146134528"/>
        <c:axId val="0"/>
      </c:bar3DChart>
      <c:catAx>
        <c:axId val="146132992"/>
        <c:scaling>
          <c:orientation val="minMax"/>
        </c:scaling>
        <c:delete val="0"/>
        <c:axPos val="l"/>
        <c:majorTickMark val="out"/>
        <c:minorTickMark val="none"/>
        <c:tickLblPos val="nextTo"/>
        <c:txPr>
          <a:bodyPr/>
          <a:lstStyle/>
          <a:p>
            <a:pPr>
              <a:defRPr sz="1200" b="1"/>
            </a:pPr>
            <a:endParaRPr lang="ru-RU"/>
          </a:p>
        </c:txPr>
        <c:crossAx val="146134528"/>
        <c:crosses val="autoZero"/>
        <c:auto val="1"/>
        <c:lblAlgn val="ctr"/>
        <c:lblOffset val="100"/>
        <c:noMultiLvlLbl val="0"/>
      </c:catAx>
      <c:valAx>
        <c:axId val="146134528"/>
        <c:scaling>
          <c:orientation val="minMax"/>
        </c:scaling>
        <c:delete val="0"/>
        <c:axPos val="b"/>
        <c:majorGridlines/>
        <c:numFmt formatCode="0.0%" sourceLinked="1"/>
        <c:majorTickMark val="out"/>
        <c:minorTickMark val="none"/>
        <c:tickLblPos val="nextTo"/>
        <c:crossAx val="146132992"/>
        <c:crosses val="autoZero"/>
        <c:crossBetween val="between"/>
      </c:valAx>
    </c:plotArea>
    <c:legend>
      <c:legendPos val="r"/>
      <c:overlay val="0"/>
      <c:txPr>
        <a:bodyPr/>
        <a:lstStyle/>
        <a:p>
          <a:pPr>
            <a:defRPr b="1"/>
          </a:pPr>
          <a:endParaRPr lang="ru-RU"/>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успеваемость!$S$33</c:f>
              <c:strCache>
                <c:ptCount val="1"/>
                <c:pt idx="0">
                  <c:v>2020-21</c:v>
                </c:pt>
              </c:strCache>
            </c:strRef>
          </c:tx>
          <c:spPr>
            <a:solidFill>
              <a:srgbClr val="FF0000"/>
            </a:solidFill>
          </c:spPr>
          <c:invertIfNegative val="0"/>
          <c:dLbls>
            <c:dLbl>
              <c:idx val="0"/>
              <c:layout>
                <c:manualLayout>
                  <c:x val="1.4705882352941176E-2"/>
                  <c:y val="-1.6666885389326334E-2"/>
                </c:manualLayout>
              </c:layout>
              <c:showLegendKey val="0"/>
              <c:showVal val="1"/>
              <c:showCatName val="0"/>
              <c:showSerName val="0"/>
              <c:showPercent val="0"/>
              <c:showBubbleSize val="0"/>
            </c:dLbl>
            <c:dLbl>
              <c:idx val="1"/>
              <c:layout>
                <c:manualLayout>
                  <c:x val="1.7973856209150325E-2"/>
                  <c:y val="2.7777777777777779E-3"/>
                </c:manualLayout>
              </c:layout>
              <c:showLegendKey val="0"/>
              <c:showVal val="1"/>
              <c:showCatName val="0"/>
              <c:showSerName val="0"/>
              <c:showPercent val="0"/>
              <c:showBubbleSize val="0"/>
            </c:dLbl>
            <c:dLbl>
              <c:idx val="2"/>
              <c:layout>
                <c:manualLayout>
                  <c:x val="1.9607843137254902E-2"/>
                  <c:y val="-2.7777777777777779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успеваемость!$R$34:$R$36</c:f>
              <c:strCache>
                <c:ptCount val="3"/>
                <c:pt idx="0">
                  <c:v>Токмок ш.филиал ОКББ</c:v>
                </c:pt>
                <c:pt idx="1">
                  <c:v>Кара-Балта ш.филиал ОКББ</c:v>
                </c:pt>
                <c:pt idx="2">
                  <c:v>Кара-Көл ш.филиал ОКББ</c:v>
                </c:pt>
              </c:strCache>
            </c:strRef>
          </c:cat>
          <c:val>
            <c:numRef>
              <c:f>успеваемость!$S$34:$S$36</c:f>
              <c:numCache>
                <c:formatCode>0.0%</c:formatCode>
                <c:ptCount val="3"/>
                <c:pt idx="0">
                  <c:v>0.55300000000000005</c:v>
                </c:pt>
                <c:pt idx="1">
                  <c:v>0.84299999999999997</c:v>
                </c:pt>
                <c:pt idx="2">
                  <c:v>0.52600000000000002</c:v>
                </c:pt>
              </c:numCache>
            </c:numRef>
          </c:val>
        </c:ser>
        <c:ser>
          <c:idx val="1"/>
          <c:order val="1"/>
          <c:tx>
            <c:strRef>
              <c:f>успеваемость!$T$33</c:f>
              <c:strCache>
                <c:ptCount val="1"/>
                <c:pt idx="0">
                  <c:v>2019-20</c:v>
                </c:pt>
              </c:strCache>
            </c:strRef>
          </c:tx>
          <c:spPr>
            <a:solidFill>
              <a:srgbClr val="0070C0"/>
            </a:solidFill>
          </c:spPr>
          <c:invertIfNegative val="0"/>
          <c:dLbls>
            <c:dLbl>
              <c:idx val="0"/>
              <c:layout>
                <c:manualLayout>
                  <c:x val="1.4705882352941176E-2"/>
                  <c:y val="-1.6666666666666666E-2"/>
                </c:manualLayout>
              </c:layout>
              <c:showLegendKey val="0"/>
              <c:showVal val="1"/>
              <c:showCatName val="0"/>
              <c:showSerName val="0"/>
              <c:showPercent val="0"/>
              <c:showBubbleSize val="0"/>
            </c:dLbl>
            <c:dLbl>
              <c:idx val="1"/>
              <c:layout>
                <c:manualLayout>
                  <c:x val="9.8039215686274508E-3"/>
                  <c:y val="-2.5000000000000001E-2"/>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успеваемость!$R$34:$R$36</c:f>
              <c:strCache>
                <c:ptCount val="3"/>
                <c:pt idx="0">
                  <c:v>Токмок ш.филиал ОКББ</c:v>
                </c:pt>
                <c:pt idx="1">
                  <c:v>Кара-Балта ш.филиал ОКББ</c:v>
                </c:pt>
                <c:pt idx="2">
                  <c:v>Кара-Көл ш.филиал ОКББ</c:v>
                </c:pt>
              </c:strCache>
            </c:strRef>
          </c:cat>
          <c:val>
            <c:numRef>
              <c:f>успеваемость!$T$34:$T$36</c:f>
              <c:numCache>
                <c:formatCode>0.0%</c:formatCode>
                <c:ptCount val="3"/>
                <c:pt idx="0">
                  <c:v>0.53600000000000003</c:v>
                </c:pt>
                <c:pt idx="1">
                  <c:v>0.88900000000000001</c:v>
                </c:pt>
              </c:numCache>
            </c:numRef>
          </c:val>
        </c:ser>
        <c:dLbls>
          <c:showLegendKey val="0"/>
          <c:showVal val="0"/>
          <c:showCatName val="0"/>
          <c:showSerName val="0"/>
          <c:showPercent val="0"/>
          <c:showBubbleSize val="0"/>
        </c:dLbls>
        <c:gapWidth val="150"/>
        <c:shape val="cylinder"/>
        <c:axId val="34158080"/>
        <c:axId val="34159616"/>
        <c:axId val="0"/>
      </c:bar3DChart>
      <c:catAx>
        <c:axId val="34158080"/>
        <c:scaling>
          <c:orientation val="minMax"/>
        </c:scaling>
        <c:delete val="0"/>
        <c:axPos val="l"/>
        <c:majorTickMark val="out"/>
        <c:minorTickMark val="none"/>
        <c:tickLblPos val="nextTo"/>
        <c:txPr>
          <a:bodyPr/>
          <a:lstStyle/>
          <a:p>
            <a:pPr>
              <a:defRPr sz="1200" b="1"/>
            </a:pPr>
            <a:endParaRPr lang="ru-RU"/>
          </a:p>
        </c:txPr>
        <c:crossAx val="34159616"/>
        <c:crosses val="autoZero"/>
        <c:auto val="1"/>
        <c:lblAlgn val="ctr"/>
        <c:lblOffset val="100"/>
        <c:noMultiLvlLbl val="0"/>
      </c:catAx>
      <c:valAx>
        <c:axId val="34159616"/>
        <c:scaling>
          <c:orientation val="minMax"/>
        </c:scaling>
        <c:delete val="0"/>
        <c:axPos val="b"/>
        <c:majorGridlines/>
        <c:numFmt formatCode="0.0%" sourceLinked="1"/>
        <c:majorTickMark val="out"/>
        <c:minorTickMark val="none"/>
        <c:tickLblPos val="nextTo"/>
        <c:crossAx val="34158080"/>
        <c:crosses val="autoZero"/>
        <c:crossBetween val="between"/>
      </c:valAx>
    </c:plotArea>
    <c:legend>
      <c:legendPos val="r"/>
      <c:overlay val="0"/>
      <c:txPr>
        <a:bodyPr/>
        <a:lstStyle/>
        <a:p>
          <a:pPr>
            <a:defRPr sz="1200" b="1"/>
          </a:pPr>
          <a:endParaRPr lang="ru-RU"/>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rgbClr val="FF0000"/>
                </a:solidFill>
              </a:rPr>
              <a:t>МТФ</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0"/>
              <c:layout>
                <c:manualLayout>
                  <c:x val="-2.7777777777777779E-3"/>
                  <c:y val="-1.7166662611549515E-2"/>
                </c:manualLayout>
              </c:layout>
              <c:spPr/>
              <c:txPr>
                <a:bodyPr/>
                <a:lstStyle/>
                <a:p>
                  <a:pPr>
                    <a:defRPr sz="1400" b="1"/>
                  </a:pPr>
                  <a:endParaRPr lang="ru-RU"/>
                </a:p>
              </c:txPr>
              <c:showLegendKey val="0"/>
              <c:showVal val="1"/>
              <c:showCatName val="0"/>
              <c:showSerName val="0"/>
              <c:showPercent val="0"/>
              <c:showBubbleSize val="0"/>
            </c:dLbl>
            <c:dLbl>
              <c:idx val="1"/>
              <c:layout>
                <c:manualLayout>
                  <c:x val="2.7777777777777779E-3"/>
                  <c:y val="-3.8624990875986406E-2"/>
                </c:manualLayout>
              </c:layout>
              <c:spPr/>
              <c:txPr>
                <a:bodyPr/>
                <a:lstStyle/>
                <a:p>
                  <a:pPr>
                    <a:defRPr sz="1400" b="1"/>
                  </a:pPr>
                  <a:endParaRPr lang="ru-RU"/>
                </a:p>
              </c:txPr>
              <c:showLegendKey val="0"/>
              <c:showVal val="1"/>
              <c:showCatName val="0"/>
              <c:showSerName val="0"/>
              <c:showPercent val="0"/>
              <c:showBubbleSize val="0"/>
            </c:dLbl>
            <c:dLbl>
              <c:idx val="2"/>
              <c:layout>
                <c:manualLayout>
                  <c:x val="-2.7777777777777779E-3"/>
                  <c:y val="-3.0041659570211651E-2"/>
                </c:manualLayout>
              </c:layout>
              <c:spPr/>
              <c:txPr>
                <a:bodyPr/>
                <a:lstStyle/>
                <a:p>
                  <a:pPr>
                    <a:defRPr sz="1400" b="1"/>
                  </a:pPr>
                  <a:endParaRPr lang="ru-RU"/>
                </a:p>
              </c:txPr>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успеваемость!$B$39:$D$39</c:f>
              <c:strCache>
                <c:ptCount val="3"/>
                <c:pt idx="0">
                  <c:v>2018-19</c:v>
                </c:pt>
                <c:pt idx="1">
                  <c:v>2019-20</c:v>
                </c:pt>
                <c:pt idx="2">
                  <c:v>2020-21</c:v>
                </c:pt>
              </c:strCache>
            </c:strRef>
          </c:cat>
          <c:val>
            <c:numRef>
              <c:f>успеваемость!$B$40:$D$40</c:f>
              <c:numCache>
                <c:formatCode>0.0%</c:formatCode>
                <c:ptCount val="3"/>
                <c:pt idx="0">
                  <c:v>0.57099999999999995</c:v>
                </c:pt>
                <c:pt idx="1">
                  <c:v>0.50700000000000001</c:v>
                </c:pt>
                <c:pt idx="2">
                  <c:v>0.48199999999999998</c:v>
                </c:pt>
              </c:numCache>
            </c:numRef>
          </c:val>
        </c:ser>
        <c:dLbls>
          <c:showLegendKey val="0"/>
          <c:showVal val="0"/>
          <c:showCatName val="0"/>
          <c:showSerName val="0"/>
          <c:showPercent val="0"/>
          <c:showBubbleSize val="0"/>
        </c:dLbls>
        <c:gapWidth val="150"/>
        <c:shape val="cylinder"/>
        <c:axId val="126062592"/>
        <c:axId val="126064128"/>
        <c:axId val="0"/>
      </c:bar3DChart>
      <c:catAx>
        <c:axId val="126062592"/>
        <c:scaling>
          <c:orientation val="minMax"/>
        </c:scaling>
        <c:delete val="0"/>
        <c:axPos val="b"/>
        <c:majorTickMark val="out"/>
        <c:minorTickMark val="none"/>
        <c:tickLblPos val="nextTo"/>
        <c:txPr>
          <a:bodyPr/>
          <a:lstStyle/>
          <a:p>
            <a:pPr>
              <a:defRPr sz="1200" b="1"/>
            </a:pPr>
            <a:endParaRPr lang="ru-RU"/>
          </a:p>
        </c:txPr>
        <c:crossAx val="126064128"/>
        <c:crosses val="autoZero"/>
        <c:auto val="1"/>
        <c:lblAlgn val="ctr"/>
        <c:lblOffset val="100"/>
        <c:noMultiLvlLbl val="0"/>
      </c:catAx>
      <c:valAx>
        <c:axId val="126064128"/>
        <c:scaling>
          <c:orientation val="minMax"/>
        </c:scaling>
        <c:delete val="0"/>
        <c:axPos val="l"/>
        <c:majorGridlines/>
        <c:numFmt formatCode="0.0%" sourceLinked="1"/>
        <c:majorTickMark val="out"/>
        <c:minorTickMark val="none"/>
        <c:tickLblPos val="nextTo"/>
        <c:crossAx val="12606259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ЭФ</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1"/>
              <c:layout>
                <c:manualLayout>
                  <c:x val="0.12777777777777777"/>
                  <c:y val="-4.6296296296296294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успеваемость!$K$40:$M$40</c:f>
              <c:strCache>
                <c:ptCount val="3"/>
                <c:pt idx="0">
                  <c:v>2018-19</c:v>
                </c:pt>
                <c:pt idx="1">
                  <c:v>2019-20</c:v>
                </c:pt>
                <c:pt idx="2">
                  <c:v>2020-21</c:v>
                </c:pt>
              </c:strCache>
            </c:strRef>
          </c:cat>
          <c:val>
            <c:numRef>
              <c:f>успеваемость!$K$41:$M$41</c:f>
              <c:numCache>
                <c:formatCode>0.0%</c:formatCode>
                <c:ptCount val="3"/>
                <c:pt idx="0">
                  <c:v>0.67300000000000004</c:v>
                </c:pt>
                <c:pt idx="1">
                  <c:v>0.72799999999999998</c:v>
                </c:pt>
                <c:pt idx="2">
                  <c:v>0.63600000000000001</c:v>
                </c:pt>
              </c:numCache>
            </c:numRef>
          </c:val>
        </c:ser>
        <c:dLbls>
          <c:showLegendKey val="0"/>
          <c:showVal val="0"/>
          <c:showCatName val="0"/>
          <c:showSerName val="0"/>
          <c:showPercent val="0"/>
          <c:showBubbleSize val="0"/>
        </c:dLbls>
        <c:gapWidth val="150"/>
        <c:shape val="cylinder"/>
        <c:axId val="145959552"/>
        <c:axId val="44040576"/>
        <c:axId val="0"/>
      </c:bar3DChart>
      <c:catAx>
        <c:axId val="145959552"/>
        <c:scaling>
          <c:orientation val="minMax"/>
        </c:scaling>
        <c:delete val="0"/>
        <c:axPos val="b"/>
        <c:majorTickMark val="out"/>
        <c:minorTickMark val="none"/>
        <c:tickLblPos val="nextTo"/>
        <c:txPr>
          <a:bodyPr/>
          <a:lstStyle/>
          <a:p>
            <a:pPr>
              <a:defRPr sz="1200" b="1"/>
            </a:pPr>
            <a:endParaRPr lang="ru-RU"/>
          </a:p>
        </c:txPr>
        <c:crossAx val="44040576"/>
        <c:crosses val="autoZero"/>
        <c:auto val="1"/>
        <c:lblAlgn val="ctr"/>
        <c:lblOffset val="100"/>
        <c:noMultiLvlLbl val="0"/>
      </c:catAx>
      <c:valAx>
        <c:axId val="44040576"/>
        <c:scaling>
          <c:orientation val="minMax"/>
        </c:scaling>
        <c:delete val="0"/>
        <c:axPos val="l"/>
        <c:majorGridlines/>
        <c:numFmt formatCode="0.0%" sourceLinked="1"/>
        <c:majorTickMark val="out"/>
        <c:minorTickMark val="none"/>
        <c:tickLblPos val="nextTo"/>
        <c:crossAx val="14595955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УМКФ</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успеваемость!$T$40:$V$40</c:f>
              <c:strCache>
                <c:ptCount val="3"/>
                <c:pt idx="0">
                  <c:v>2018-19</c:v>
                </c:pt>
                <c:pt idx="1">
                  <c:v>2019-20</c:v>
                </c:pt>
                <c:pt idx="2">
                  <c:v>2020-21</c:v>
                </c:pt>
              </c:strCache>
            </c:strRef>
          </c:cat>
          <c:val>
            <c:numRef>
              <c:f>успеваемость!$T$41:$V$41</c:f>
              <c:numCache>
                <c:formatCode>0.0%</c:formatCode>
                <c:ptCount val="3"/>
                <c:pt idx="0">
                  <c:v>0.622</c:v>
                </c:pt>
                <c:pt idx="1">
                  <c:v>0.64900000000000002</c:v>
                </c:pt>
                <c:pt idx="2">
                  <c:v>0.65500000000000003</c:v>
                </c:pt>
              </c:numCache>
            </c:numRef>
          </c:val>
        </c:ser>
        <c:dLbls>
          <c:showLegendKey val="0"/>
          <c:showVal val="0"/>
          <c:showCatName val="0"/>
          <c:showSerName val="0"/>
          <c:showPercent val="0"/>
          <c:showBubbleSize val="0"/>
        </c:dLbls>
        <c:gapWidth val="150"/>
        <c:shape val="cylinder"/>
        <c:axId val="44098304"/>
        <c:axId val="44099840"/>
        <c:axId val="0"/>
      </c:bar3DChart>
      <c:catAx>
        <c:axId val="44098304"/>
        <c:scaling>
          <c:orientation val="minMax"/>
        </c:scaling>
        <c:delete val="0"/>
        <c:axPos val="b"/>
        <c:majorTickMark val="out"/>
        <c:minorTickMark val="none"/>
        <c:tickLblPos val="nextTo"/>
        <c:txPr>
          <a:bodyPr/>
          <a:lstStyle/>
          <a:p>
            <a:pPr>
              <a:defRPr sz="1200" b="1"/>
            </a:pPr>
            <a:endParaRPr lang="ru-RU"/>
          </a:p>
        </c:txPr>
        <c:crossAx val="44099840"/>
        <c:crosses val="autoZero"/>
        <c:auto val="1"/>
        <c:lblAlgn val="ctr"/>
        <c:lblOffset val="100"/>
        <c:noMultiLvlLbl val="0"/>
      </c:catAx>
      <c:valAx>
        <c:axId val="44099840"/>
        <c:scaling>
          <c:orientation val="minMax"/>
        </c:scaling>
        <c:delete val="0"/>
        <c:axPos val="l"/>
        <c:majorGridlines/>
        <c:numFmt formatCode="0.0%" sourceLinked="1"/>
        <c:majorTickMark val="out"/>
        <c:minorTickMark val="none"/>
        <c:tickLblPos val="nextTo"/>
        <c:crossAx val="44098304"/>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ТФ</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txPr>
              <a:bodyPr/>
              <a:lstStyle/>
              <a:p>
                <a:pPr>
                  <a:defRPr sz="1400" b="1" i="0"/>
                </a:pPr>
                <a:endParaRPr lang="ru-RU"/>
              </a:p>
            </c:txPr>
            <c:showLegendKey val="0"/>
            <c:showVal val="1"/>
            <c:showCatName val="0"/>
            <c:showSerName val="0"/>
            <c:showPercent val="0"/>
            <c:showBubbleSize val="0"/>
            <c:showLeaderLines val="0"/>
          </c:dLbls>
          <c:cat>
            <c:strRef>
              <c:f>успеваемость!$B$59:$D$59</c:f>
              <c:strCache>
                <c:ptCount val="3"/>
                <c:pt idx="0">
                  <c:v>2018-19</c:v>
                </c:pt>
                <c:pt idx="1">
                  <c:v>2019-20</c:v>
                </c:pt>
                <c:pt idx="2">
                  <c:v>2020-21</c:v>
                </c:pt>
              </c:strCache>
            </c:strRef>
          </c:cat>
          <c:val>
            <c:numRef>
              <c:f>успеваемость!$B$60:$D$60</c:f>
              <c:numCache>
                <c:formatCode>0.0%</c:formatCode>
                <c:ptCount val="3"/>
                <c:pt idx="0">
                  <c:v>0.71099999999999997</c:v>
                </c:pt>
                <c:pt idx="1">
                  <c:v>0.74199999999999999</c:v>
                </c:pt>
                <c:pt idx="2">
                  <c:v>0.70499999999999996</c:v>
                </c:pt>
              </c:numCache>
            </c:numRef>
          </c:val>
        </c:ser>
        <c:dLbls>
          <c:showLegendKey val="0"/>
          <c:showVal val="0"/>
          <c:showCatName val="0"/>
          <c:showSerName val="0"/>
          <c:showPercent val="0"/>
          <c:showBubbleSize val="0"/>
        </c:dLbls>
        <c:gapWidth val="150"/>
        <c:shape val="cylinder"/>
        <c:axId val="44624512"/>
        <c:axId val="63254912"/>
        <c:axId val="0"/>
      </c:bar3DChart>
      <c:catAx>
        <c:axId val="44624512"/>
        <c:scaling>
          <c:orientation val="minMax"/>
        </c:scaling>
        <c:delete val="0"/>
        <c:axPos val="b"/>
        <c:majorTickMark val="out"/>
        <c:minorTickMark val="none"/>
        <c:tickLblPos val="nextTo"/>
        <c:txPr>
          <a:bodyPr/>
          <a:lstStyle/>
          <a:p>
            <a:pPr>
              <a:defRPr sz="1200" b="1"/>
            </a:pPr>
            <a:endParaRPr lang="ru-RU"/>
          </a:p>
        </c:txPr>
        <c:crossAx val="63254912"/>
        <c:crosses val="autoZero"/>
        <c:auto val="1"/>
        <c:lblAlgn val="ctr"/>
        <c:lblOffset val="100"/>
        <c:noMultiLvlLbl val="0"/>
      </c:catAx>
      <c:valAx>
        <c:axId val="63254912"/>
        <c:scaling>
          <c:orientation val="minMax"/>
        </c:scaling>
        <c:delete val="0"/>
        <c:axPos val="l"/>
        <c:majorGridlines/>
        <c:numFmt formatCode="0.0%" sourceLinked="1"/>
        <c:majorTickMark val="out"/>
        <c:minorTickMark val="none"/>
        <c:tickLblPos val="nextTo"/>
        <c:crossAx val="4462451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КГТИ</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txPr>
              <a:bodyPr/>
              <a:lstStyle/>
              <a:p>
                <a:pPr>
                  <a:defRPr sz="1400" b="1"/>
                </a:pPr>
                <a:endParaRPr lang="ru-RU"/>
              </a:p>
            </c:txPr>
            <c:showLegendKey val="0"/>
            <c:showVal val="0"/>
            <c:showCatName val="0"/>
            <c:showSerName val="0"/>
            <c:showPercent val="0"/>
            <c:showBubbleSize val="0"/>
          </c:dLbls>
          <c:cat>
            <c:strRef>
              <c:f>успеваемость!$K$59:$M$59</c:f>
              <c:strCache>
                <c:ptCount val="3"/>
                <c:pt idx="0">
                  <c:v>2018-19</c:v>
                </c:pt>
                <c:pt idx="1">
                  <c:v>2019-20</c:v>
                </c:pt>
                <c:pt idx="2">
                  <c:v>2020-21</c:v>
                </c:pt>
              </c:strCache>
            </c:strRef>
          </c:cat>
          <c:val>
            <c:numRef>
              <c:f>успеваемость!$K$60:$M$60</c:f>
              <c:numCache>
                <c:formatCode>0.0%</c:formatCode>
                <c:ptCount val="3"/>
                <c:pt idx="0">
                  <c:v>0.627</c:v>
                </c:pt>
                <c:pt idx="1">
                  <c:v>0.58599999999999997</c:v>
                </c:pt>
                <c:pt idx="2">
                  <c:v>0.61</c:v>
                </c:pt>
              </c:numCache>
            </c:numRef>
          </c:val>
        </c:ser>
        <c:dLbls>
          <c:showLegendKey val="0"/>
          <c:showVal val="0"/>
          <c:showCatName val="0"/>
          <c:showSerName val="0"/>
          <c:showPercent val="0"/>
          <c:showBubbleSize val="0"/>
        </c:dLbls>
        <c:gapWidth val="150"/>
        <c:shape val="cylinder"/>
        <c:axId val="123128832"/>
        <c:axId val="123134720"/>
        <c:axId val="0"/>
      </c:bar3DChart>
      <c:catAx>
        <c:axId val="123128832"/>
        <c:scaling>
          <c:orientation val="minMax"/>
        </c:scaling>
        <c:delete val="0"/>
        <c:axPos val="b"/>
        <c:majorTickMark val="out"/>
        <c:minorTickMark val="none"/>
        <c:tickLblPos val="nextTo"/>
        <c:txPr>
          <a:bodyPr/>
          <a:lstStyle/>
          <a:p>
            <a:pPr>
              <a:defRPr sz="1200" b="1"/>
            </a:pPr>
            <a:endParaRPr lang="ru-RU"/>
          </a:p>
        </c:txPr>
        <c:crossAx val="123134720"/>
        <c:crosses val="autoZero"/>
        <c:auto val="1"/>
        <c:lblAlgn val="ctr"/>
        <c:lblOffset val="100"/>
        <c:noMultiLvlLbl val="0"/>
      </c:catAx>
      <c:valAx>
        <c:axId val="123134720"/>
        <c:scaling>
          <c:orientation val="minMax"/>
        </c:scaling>
        <c:delete val="0"/>
        <c:axPos val="l"/>
        <c:majorGridlines/>
        <c:numFmt formatCode="0.0%" sourceLinked="1"/>
        <c:majorTickMark val="out"/>
        <c:minorTickMark val="none"/>
        <c:tickLblPos val="nextTo"/>
        <c:crossAx val="123128832"/>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БББПИ</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успеваемость!$S$59:$U$59</c:f>
              <c:strCache>
                <c:ptCount val="3"/>
                <c:pt idx="0">
                  <c:v>2018-19</c:v>
                </c:pt>
                <c:pt idx="1">
                  <c:v>2019-20</c:v>
                </c:pt>
                <c:pt idx="2">
                  <c:v>2020-21</c:v>
                </c:pt>
              </c:strCache>
            </c:strRef>
          </c:cat>
          <c:val>
            <c:numRef>
              <c:f>успеваемость!$S$60:$U$60</c:f>
              <c:numCache>
                <c:formatCode>0.0%</c:formatCode>
                <c:ptCount val="3"/>
                <c:pt idx="0">
                  <c:v>0.62</c:v>
                </c:pt>
                <c:pt idx="1">
                  <c:v>0.623</c:v>
                </c:pt>
                <c:pt idx="2">
                  <c:v>0.57799999999999996</c:v>
                </c:pt>
              </c:numCache>
            </c:numRef>
          </c:val>
        </c:ser>
        <c:dLbls>
          <c:showLegendKey val="0"/>
          <c:showVal val="0"/>
          <c:showCatName val="0"/>
          <c:showSerName val="0"/>
          <c:showPercent val="0"/>
          <c:showBubbleSize val="0"/>
        </c:dLbls>
        <c:gapWidth val="150"/>
        <c:shape val="cylinder"/>
        <c:axId val="125813888"/>
        <c:axId val="125815424"/>
        <c:axId val="0"/>
      </c:bar3DChart>
      <c:catAx>
        <c:axId val="125813888"/>
        <c:scaling>
          <c:orientation val="minMax"/>
        </c:scaling>
        <c:delete val="0"/>
        <c:axPos val="b"/>
        <c:majorTickMark val="out"/>
        <c:minorTickMark val="none"/>
        <c:tickLblPos val="nextTo"/>
        <c:txPr>
          <a:bodyPr/>
          <a:lstStyle/>
          <a:p>
            <a:pPr>
              <a:defRPr sz="1200" b="1"/>
            </a:pPr>
            <a:endParaRPr lang="ru-RU"/>
          </a:p>
        </c:txPr>
        <c:crossAx val="125815424"/>
        <c:crosses val="autoZero"/>
        <c:auto val="1"/>
        <c:lblAlgn val="ctr"/>
        <c:lblOffset val="100"/>
        <c:noMultiLvlLbl val="0"/>
      </c:catAx>
      <c:valAx>
        <c:axId val="125815424"/>
        <c:scaling>
          <c:orientation val="minMax"/>
        </c:scaling>
        <c:delete val="0"/>
        <c:axPos val="l"/>
        <c:majorGridlines/>
        <c:numFmt formatCode="0.0%" sourceLinked="1"/>
        <c:majorTickMark val="out"/>
        <c:minorTickMark val="none"/>
        <c:tickLblPos val="nextTo"/>
        <c:crossAx val="125813888"/>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ЭТИ</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успеваемость!$B$78:$D$78</c:f>
              <c:strCache>
                <c:ptCount val="3"/>
                <c:pt idx="0">
                  <c:v>2018-19</c:v>
                </c:pt>
                <c:pt idx="1">
                  <c:v>2019-20</c:v>
                </c:pt>
                <c:pt idx="2">
                  <c:v>2020-21</c:v>
                </c:pt>
              </c:strCache>
            </c:strRef>
          </c:cat>
          <c:val>
            <c:numRef>
              <c:f>успеваемость!$B$79:$D$79</c:f>
              <c:numCache>
                <c:formatCode>0.0%</c:formatCode>
                <c:ptCount val="3"/>
                <c:pt idx="0">
                  <c:v>0.70299999999999996</c:v>
                </c:pt>
                <c:pt idx="1">
                  <c:v>0.61099999999999999</c:v>
                </c:pt>
                <c:pt idx="2">
                  <c:v>0.63</c:v>
                </c:pt>
              </c:numCache>
            </c:numRef>
          </c:val>
        </c:ser>
        <c:dLbls>
          <c:showLegendKey val="0"/>
          <c:showVal val="0"/>
          <c:showCatName val="0"/>
          <c:showSerName val="0"/>
          <c:showPercent val="0"/>
          <c:showBubbleSize val="0"/>
        </c:dLbls>
        <c:gapWidth val="150"/>
        <c:shape val="cylinder"/>
        <c:axId val="125955072"/>
        <c:axId val="125973248"/>
        <c:axId val="0"/>
      </c:bar3DChart>
      <c:catAx>
        <c:axId val="125955072"/>
        <c:scaling>
          <c:orientation val="minMax"/>
        </c:scaling>
        <c:delete val="0"/>
        <c:axPos val="b"/>
        <c:majorTickMark val="out"/>
        <c:minorTickMark val="none"/>
        <c:tickLblPos val="nextTo"/>
        <c:txPr>
          <a:bodyPr/>
          <a:lstStyle/>
          <a:p>
            <a:pPr>
              <a:defRPr sz="1200" b="1"/>
            </a:pPr>
            <a:endParaRPr lang="ru-RU"/>
          </a:p>
        </c:txPr>
        <c:crossAx val="125973248"/>
        <c:crosses val="autoZero"/>
        <c:auto val="1"/>
        <c:lblAlgn val="ctr"/>
        <c:lblOffset val="100"/>
        <c:noMultiLvlLbl val="0"/>
      </c:catAx>
      <c:valAx>
        <c:axId val="125973248"/>
        <c:scaling>
          <c:orientation val="minMax"/>
        </c:scaling>
        <c:delete val="0"/>
        <c:axPos val="l"/>
        <c:majorGridlines/>
        <c:numFmt formatCode="0.0%" sourceLinked="1"/>
        <c:majorTickMark val="out"/>
        <c:minorTickMark val="none"/>
        <c:tickLblPos val="nextTo"/>
        <c:crossAx val="125955072"/>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ИЭФ</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txPr>
              <a:bodyPr/>
              <a:lstStyle/>
              <a:p>
                <a:pPr>
                  <a:defRPr sz="1400" b="1"/>
                </a:pPr>
                <a:endParaRPr lang="ru-RU"/>
              </a:p>
            </c:txPr>
            <c:showLegendKey val="0"/>
            <c:showVal val="0"/>
            <c:showCatName val="0"/>
            <c:showSerName val="0"/>
            <c:showPercent val="0"/>
            <c:showBubbleSize val="0"/>
          </c:dLbls>
          <c:cat>
            <c:strRef>
              <c:f>успеваемость!$J$78:$L$78</c:f>
              <c:strCache>
                <c:ptCount val="3"/>
                <c:pt idx="0">
                  <c:v>2018-19</c:v>
                </c:pt>
                <c:pt idx="1">
                  <c:v>2019-20</c:v>
                </c:pt>
                <c:pt idx="2">
                  <c:v>2020-21</c:v>
                </c:pt>
              </c:strCache>
            </c:strRef>
          </c:cat>
          <c:val>
            <c:numRef>
              <c:f>успеваемость!$J$79:$L$79</c:f>
              <c:numCache>
                <c:formatCode>0.0%</c:formatCode>
                <c:ptCount val="3"/>
                <c:pt idx="0">
                  <c:v>0.74199999999999999</c:v>
                </c:pt>
                <c:pt idx="1">
                  <c:v>0.64600000000000002</c:v>
                </c:pt>
                <c:pt idx="2">
                  <c:v>0.69099999999999995</c:v>
                </c:pt>
              </c:numCache>
            </c:numRef>
          </c:val>
        </c:ser>
        <c:dLbls>
          <c:showLegendKey val="0"/>
          <c:showVal val="0"/>
          <c:showCatName val="0"/>
          <c:showSerName val="0"/>
          <c:showPercent val="0"/>
          <c:showBubbleSize val="0"/>
        </c:dLbls>
        <c:gapWidth val="150"/>
        <c:shape val="cylinder"/>
        <c:axId val="126883328"/>
        <c:axId val="126884864"/>
        <c:axId val="0"/>
      </c:bar3DChart>
      <c:catAx>
        <c:axId val="126883328"/>
        <c:scaling>
          <c:orientation val="minMax"/>
        </c:scaling>
        <c:delete val="0"/>
        <c:axPos val="b"/>
        <c:majorTickMark val="out"/>
        <c:minorTickMark val="none"/>
        <c:tickLblPos val="nextTo"/>
        <c:txPr>
          <a:bodyPr/>
          <a:lstStyle/>
          <a:p>
            <a:pPr>
              <a:defRPr b="1"/>
            </a:pPr>
            <a:endParaRPr lang="ru-RU"/>
          </a:p>
        </c:txPr>
        <c:crossAx val="126884864"/>
        <c:crosses val="autoZero"/>
        <c:auto val="1"/>
        <c:lblAlgn val="ctr"/>
        <c:lblOffset val="100"/>
        <c:noMultiLvlLbl val="0"/>
      </c:catAx>
      <c:valAx>
        <c:axId val="126884864"/>
        <c:scaling>
          <c:orientation val="minMax"/>
        </c:scaling>
        <c:delete val="0"/>
        <c:axPos val="l"/>
        <c:majorGridlines/>
        <c:numFmt formatCode="0.0%" sourceLinked="1"/>
        <c:majorTickMark val="out"/>
        <c:minorTickMark val="none"/>
        <c:tickLblPos val="nextTo"/>
        <c:crossAx val="1268833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9.3418215275893515E-2"/>
          <c:y val="5.1400554097404488E-2"/>
          <c:w val="0.87808152665090344"/>
          <c:h val="0.52130249343832025"/>
        </c:manualLayout>
      </c:layout>
      <c:bar3DChart>
        <c:barDir val="col"/>
        <c:grouping val="clustered"/>
        <c:varyColors val="0"/>
        <c:ser>
          <c:idx val="0"/>
          <c:order val="0"/>
          <c:tx>
            <c:strRef>
              <c:f>Контингент!$O$6</c:f>
              <c:strCache>
                <c:ptCount val="1"/>
                <c:pt idx="0">
                  <c:v>Башкы ЖОЖ</c:v>
                </c:pt>
              </c:strCache>
            </c:strRef>
          </c:tx>
          <c:spPr>
            <a:solidFill>
              <a:srgbClr val="0070C0"/>
            </a:soli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Контингент!$P$4:$Y$5</c:f>
              <c:multiLvlStrCache>
                <c:ptCount val="10"/>
                <c:lvl>
                  <c:pt idx="0">
                    <c:v>күндузгу</c:v>
                  </c:pt>
                  <c:pt idx="1">
                    <c:v>сырттан</c:v>
                  </c:pt>
                  <c:pt idx="2">
                    <c:v>күндузгу</c:v>
                  </c:pt>
                  <c:pt idx="3">
                    <c:v>сырттан</c:v>
                  </c:pt>
                  <c:pt idx="4">
                    <c:v>күндузгу</c:v>
                  </c:pt>
                  <c:pt idx="5">
                    <c:v>сырттан</c:v>
                  </c:pt>
                  <c:pt idx="6">
                    <c:v>күндузгу</c:v>
                  </c:pt>
                  <c:pt idx="7">
                    <c:v>сырттан</c:v>
                  </c:pt>
                  <c:pt idx="8">
                    <c:v>күндузгу</c:v>
                  </c:pt>
                  <c:pt idx="9">
                    <c:v>сырттан</c:v>
                  </c:pt>
                </c:lvl>
                <c:lvl>
                  <c:pt idx="0">
                    <c:v>2016-17</c:v>
                  </c:pt>
                  <c:pt idx="2">
                    <c:v>2017-18</c:v>
                  </c:pt>
                  <c:pt idx="4">
                    <c:v>2018-19</c:v>
                  </c:pt>
                  <c:pt idx="6">
                    <c:v>2019-20</c:v>
                  </c:pt>
                  <c:pt idx="8">
                    <c:v>2020-21</c:v>
                  </c:pt>
                </c:lvl>
              </c:multiLvlStrCache>
            </c:multiLvlStrRef>
          </c:cat>
          <c:val>
            <c:numRef>
              <c:f>Контингент!$P$6:$Y$6</c:f>
              <c:numCache>
                <c:formatCode>General</c:formatCode>
                <c:ptCount val="10"/>
                <c:pt idx="0">
                  <c:v>6757</c:v>
                </c:pt>
                <c:pt idx="1">
                  <c:v>2698</c:v>
                </c:pt>
                <c:pt idx="2">
                  <c:v>6751</c:v>
                </c:pt>
                <c:pt idx="3">
                  <c:v>2057</c:v>
                </c:pt>
                <c:pt idx="4">
                  <c:v>7271</c:v>
                </c:pt>
                <c:pt idx="5">
                  <c:v>2113</c:v>
                </c:pt>
                <c:pt idx="6">
                  <c:v>7335</c:v>
                </c:pt>
                <c:pt idx="7">
                  <c:v>2163</c:v>
                </c:pt>
                <c:pt idx="8">
                  <c:v>7214</c:v>
                </c:pt>
                <c:pt idx="9">
                  <c:v>2098</c:v>
                </c:pt>
              </c:numCache>
            </c:numRef>
          </c:val>
        </c:ser>
        <c:dLbls>
          <c:showLegendKey val="0"/>
          <c:showVal val="0"/>
          <c:showCatName val="0"/>
          <c:showSerName val="0"/>
          <c:showPercent val="0"/>
          <c:showBubbleSize val="0"/>
        </c:dLbls>
        <c:gapWidth val="150"/>
        <c:shape val="cylinder"/>
        <c:axId val="6393216"/>
        <c:axId val="6411392"/>
        <c:axId val="0"/>
      </c:bar3DChart>
      <c:catAx>
        <c:axId val="6393216"/>
        <c:scaling>
          <c:orientation val="minMax"/>
        </c:scaling>
        <c:delete val="0"/>
        <c:axPos val="b"/>
        <c:numFmt formatCode="General" sourceLinked="1"/>
        <c:majorTickMark val="out"/>
        <c:minorTickMark val="none"/>
        <c:tickLblPos val="nextTo"/>
        <c:txPr>
          <a:bodyPr/>
          <a:lstStyle/>
          <a:p>
            <a:pPr>
              <a:defRPr b="1"/>
            </a:pPr>
            <a:endParaRPr lang="ru-RU"/>
          </a:p>
        </c:txPr>
        <c:crossAx val="6411392"/>
        <c:crosses val="autoZero"/>
        <c:auto val="1"/>
        <c:lblAlgn val="ctr"/>
        <c:lblOffset val="100"/>
        <c:noMultiLvlLbl val="0"/>
      </c:catAx>
      <c:valAx>
        <c:axId val="6411392"/>
        <c:scaling>
          <c:orientation val="minMax"/>
        </c:scaling>
        <c:delete val="0"/>
        <c:axPos val="l"/>
        <c:majorGridlines/>
        <c:numFmt formatCode="General" sourceLinked="1"/>
        <c:majorTickMark val="out"/>
        <c:minorTickMark val="none"/>
        <c:tickLblPos val="nextTo"/>
        <c:crossAx val="6393216"/>
        <c:crosses val="autoZero"/>
        <c:crossBetween val="between"/>
      </c:valAx>
      <c:spPr>
        <a:noFill/>
        <a:ln w="25400">
          <a:noFill/>
        </a:ln>
      </c:spPr>
    </c:plotArea>
    <c:legend>
      <c:legendPos val="b"/>
      <c:layout/>
      <c:overlay val="0"/>
      <c:txPr>
        <a:bodyPr/>
        <a:lstStyle/>
        <a:p>
          <a:pPr>
            <a:defRPr b="1"/>
          </a:pPr>
          <a:endParaRPr lang="ru-RU"/>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1-чи курс</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2'!$A$4:$A$12</c:f>
              <c:strCache>
                <c:ptCount val="9"/>
                <c:pt idx="0">
                  <c:v>БББПИ</c:v>
                </c:pt>
                <c:pt idx="1">
                  <c:v>МТФ</c:v>
                </c:pt>
                <c:pt idx="2">
                  <c:v>ЭФ</c:v>
                </c:pt>
                <c:pt idx="3">
                  <c:v>ЭТИ</c:v>
                </c:pt>
                <c:pt idx="4">
                  <c:v>ТФ</c:v>
                </c:pt>
                <c:pt idx="5">
                  <c:v>УМКФ</c:v>
                </c:pt>
                <c:pt idx="6">
                  <c:v>ИЭФ</c:v>
                </c:pt>
                <c:pt idx="7">
                  <c:v>КГТИ</c:v>
                </c:pt>
                <c:pt idx="8">
                  <c:v>ДЖМ</c:v>
                </c:pt>
              </c:strCache>
            </c:strRef>
          </c:cat>
          <c:val>
            <c:numRef>
              <c:f>'успеваемость 2'!$B$4:$B$12</c:f>
              <c:numCache>
                <c:formatCode>0%</c:formatCode>
                <c:ptCount val="9"/>
                <c:pt idx="0">
                  <c:v>0.45</c:v>
                </c:pt>
                <c:pt idx="1">
                  <c:v>0.47</c:v>
                </c:pt>
                <c:pt idx="2">
                  <c:v>0.51</c:v>
                </c:pt>
                <c:pt idx="3">
                  <c:v>0.56999999999999995</c:v>
                </c:pt>
                <c:pt idx="4">
                  <c:v>0.59</c:v>
                </c:pt>
                <c:pt idx="5">
                  <c:v>0.6</c:v>
                </c:pt>
                <c:pt idx="6">
                  <c:v>0.66</c:v>
                </c:pt>
                <c:pt idx="7">
                  <c:v>0.72</c:v>
                </c:pt>
                <c:pt idx="8">
                  <c:v>0.79</c:v>
                </c:pt>
              </c:numCache>
            </c:numRef>
          </c:val>
        </c:ser>
        <c:dLbls>
          <c:showLegendKey val="0"/>
          <c:showVal val="0"/>
          <c:showCatName val="0"/>
          <c:showSerName val="0"/>
          <c:showPercent val="0"/>
          <c:showBubbleSize val="0"/>
        </c:dLbls>
        <c:gapWidth val="150"/>
        <c:shape val="cylinder"/>
        <c:axId val="126900096"/>
        <c:axId val="126901632"/>
        <c:axId val="0"/>
      </c:bar3DChart>
      <c:catAx>
        <c:axId val="126900096"/>
        <c:scaling>
          <c:orientation val="minMax"/>
        </c:scaling>
        <c:delete val="0"/>
        <c:axPos val="l"/>
        <c:majorTickMark val="out"/>
        <c:minorTickMark val="none"/>
        <c:tickLblPos val="nextTo"/>
        <c:txPr>
          <a:bodyPr/>
          <a:lstStyle/>
          <a:p>
            <a:pPr>
              <a:defRPr sz="1200" b="1"/>
            </a:pPr>
            <a:endParaRPr lang="ru-RU"/>
          </a:p>
        </c:txPr>
        <c:crossAx val="126901632"/>
        <c:crosses val="autoZero"/>
        <c:auto val="1"/>
        <c:lblAlgn val="ctr"/>
        <c:lblOffset val="100"/>
        <c:noMultiLvlLbl val="0"/>
      </c:catAx>
      <c:valAx>
        <c:axId val="126901632"/>
        <c:scaling>
          <c:orientation val="minMax"/>
        </c:scaling>
        <c:delete val="0"/>
        <c:axPos val="b"/>
        <c:majorGridlines/>
        <c:numFmt formatCode="0%" sourceLinked="1"/>
        <c:majorTickMark val="out"/>
        <c:minorTickMark val="none"/>
        <c:tickLblPos val="nextTo"/>
        <c:crossAx val="126900096"/>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2-чи курс</a:t>
            </a:r>
            <a:endParaRPr lang="ru-RU" dirty="0">
              <a:solidFill>
                <a:srgbClr val="FF0000"/>
              </a:solidFill>
            </a:endParaRPr>
          </a:p>
        </c:rich>
      </c:tx>
      <c:layout>
        <c:manualLayout>
          <c:xMode val="edge"/>
          <c:yMode val="edge"/>
          <c:x val="0.4092777777777778"/>
          <c:y val="2.7777777777777776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2'!$K$4:$K$12</c:f>
              <c:strCache>
                <c:ptCount val="9"/>
                <c:pt idx="0">
                  <c:v>МТФ</c:v>
                </c:pt>
                <c:pt idx="1">
                  <c:v>ИЭФ</c:v>
                </c:pt>
                <c:pt idx="2">
                  <c:v>БББПИ</c:v>
                </c:pt>
                <c:pt idx="3">
                  <c:v>ЭФ</c:v>
                </c:pt>
                <c:pt idx="4">
                  <c:v>КГТИ</c:v>
                </c:pt>
                <c:pt idx="5">
                  <c:v>УМКФ</c:v>
                </c:pt>
                <c:pt idx="6">
                  <c:v>ЭТИ</c:v>
                </c:pt>
                <c:pt idx="7">
                  <c:v>ДЖМ</c:v>
                </c:pt>
                <c:pt idx="8">
                  <c:v>ТФ</c:v>
                </c:pt>
              </c:strCache>
            </c:strRef>
          </c:cat>
          <c:val>
            <c:numRef>
              <c:f>'успеваемость 2'!$L$4:$L$12</c:f>
              <c:numCache>
                <c:formatCode>0%</c:formatCode>
                <c:ptCount val="9"/>
                <c:pt idx="0">
                  <c:v>0.38</c:v>
                </c:pt>
                <c:pt idx="1">
                  <c:v>0.42</c:v>
                </c:pt>
                <c:pt idx="2">
                  <c:v>0.45</c:v>
                </c:pt>
                <c:pt idx="3">
                  <c:v>0.46</c:v>
                </c:pt>
                <c:pt idx="4">
                  <c:v>0.47</c:v>
                </c:pt>
                <c:pt idx="5">
                  <c:v>0.55000000000000004</c:v>
                </c:pt>
                <c:pt idx="6">
                  <c:v>0.56000000000000005</c:v>
                </c:pt>
                <c:pt idx="7">
                  <c:v>0.59</c:v>
                </c:pt>
                <c:pt idx="8">
                  <c:v>0.67</c:v>
                </c:pt>
              </c:numCache>
            </c:numRef>
          </c:val>
        </c:ser>
        <c:dLbls>
          <c:showLegendKey val="0"/>
          <c:showVal val="0"/>
          <c:showCatName val="0"/>
          <c:showSerName val="0"/>
          <c:showPercent val="0"/>
          <c:showBubbleSize val="0"/>
        </c:dLbls>
        <c:gapWidth val="150"/>
        <c:shape val="cylinder"/>
        <c:axId val="127162624"/>
        <c:axId val="128073728"/>
        <c:axId val="0"/>
      </c:bar3DChart>
      <c:catAx>
        <c:axId val="127162624"/>
        <c:scaling>
          <c:orientation val="minMax"/>
        </c:scaling>
        <c:delete val="0"/>
        <c:axPos val="l"/>
        <c:majorTickMark val="out"/>
        <c:minorTickMark val="none"/>
        <c:tickLblPos val="nextTo"/>
        <c:txPr>
          <a:bodyPr/>
          <a:lstStyle/>
          <a:p>
            <a:pPr>
              <a:defRPr sz="1200" b="1"/>
            </a:pPr>
            <a:endParaRPr lang="ru-RU"/>
          </a:p>
        </c:txPr>
        <c:crossAx val="128073728"/>
        <c:crosses val="autoZero"/>
        <c:auto val="1"/>
        <c:lblAlgn val="ctr"/>
        <c:lblOffset val="100"/>
        <c:noMultiLvlLbl val="0"/>
      </c:catAx>
      <c:valAx>
        <c:axId val="128073728"/>
        <c:scaling>
          <c:orientation val="minMax"/>
        </c:scaling>
        <c:delete val="0"/>
        <c:axPos val="b"/>
        <c:majorGridlines/>
        <c:numFmt formatCode="0%" sourceLinked="1"/>
        <c:majorTickMark val="out"/>
        <c:minorTickMark val="none"/>
        <c:tickLblPos val="nextTo"/>
        <c:crossAx val="127162624"/>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3-чү</a:t>
            </a:r>
            <a:r>
              <a:rPr lang="ru-RU" baseline="0" dirty="0" smtClean="0">
                <a:solidFill>
                  <a:srgbClr val="FF0000"/>
                </a:solidFill>
              </a:rPr>
              <a:t> курс</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2'!$U$4:$U$12</c:f>
              <c:strCache>
                <c:ptCount val="9"/>
                <c:pt idx="0">
                  <c:v>ЭТИ</c:v>
                </c:pt>
                <c:pt idx="1">
                  <c:v>БББПИ</c:v>
                </c:pt>
                <c:pt idx="2">
                  <c:v>МТФ</c:v>
                </c:pt>
                <c:pt idx="3">
                  <c:v>КГТИ</c:v>
                </c:pt>
                <c:pt idx="4">
                  <c:v>ЭФ</c:v>
                </c:pt>
                <c:pt idx="5">
                  <c:v>УМКФ</c:v>
                </c:pt>
                <c:pt idx="6">
                  <c:v>ИЭФ</c:v>
                </c:pt>
                <c:pt idx="7">
                  <c:v>ТФ</c:v>
                </c:pt>
                <c:pt idx="8">
                  <c:v>ДЖМ</c:v>
                </c:pt>
              </c:strCache>
            </c:strRef>
          </c:cat>
          <c:val>
            <c:numRef>
              <c:f>'успеваемость 2'!$V$4:$V$12</c:f>
              <c:numCache>
                <c:formatCode>0%</c:formatCode>
                <c:ptCount val="9"/>
                <c:pt idx="0">
                  <c:v>0.37</c:v>
                </c:pt>
                <c:pt idx="1">
                  <c:v>0.45</c:v>
                </c:pt>
                <c:pt idx="2">
                  <c:v>0.51</c:v>
                </c:pt>
                <c:pt idx="3">
                  <c:v>0.55000000000000004</c:v>
                </c:pt>
                <c:pt idx="4">
                  <c:v>0.61</c:v>
                </c:pt>
                <c:pt idx="5">
                  <c:v>0.63</c:v>
                </c:pt>
                <c:pt idx="6">
                  <c:v>0.72</c:v>
                </c:pt>
                <c:pt idx="7">
                  <c:v>0.75</c:v>
                </c:pt>
                <c:pt idx="8">
                  <c:v>0.81</c:v>
                </c:pt>
              </c:numCache>
            </c:numRef>
          </c:val>
        </c:ser>
        <c:dLbls>
          <c:showLegendKey val="0"/>
          <c:showVal val="0"/>
          <c:showCatName val="0"/>
          <c:showSerName val="0"/>
          <c:showPercent val="0"/>
          <c:showBubbleSize val="0"/>
        </c:dLbls>
        <c:gapWidth val="150"/>
        <c:shape val="cylinder"/>
        <c:axId val="132970368"/>
        <c:axId val="134189056"/>
        <c:axId val="0"/>
      </c:bar3DChart>
      <c:catAx>
        <c:axId val="132970368"/>
        <c:scaling>
          <c:orientation val="minMax"/>
        </c:scaling>
        <c:delete val="0"/>
        <c:axPos val="l"/>
        <c:majorTickMark val="out"/>
        <c:minorTickMark val="none"/>
        <c:tickLblPos val="nextTo"/>
        <c:txPr>
          <a:bodyPr/>
          <a:lstStyle/>
          <a:p>
            <a:pPr>
              <a:defRPr sz="1200" b="1"/>
            </a:pPr>
            <a:endParaRPr lang="ru-RU"/>
          </a:p>
        </c:txPr>
        <c:crossAx val="134189056"/>
        <c:crosses val="autoZero"/>
        <c:auto val="1"/>
        <c:lblAlgn val="ctr"/>
        <c:lblOffset val="100"/>
        <c:noMultiLvlLbl val="0"/>
      </c:catAx>
      <c:valAx>
        <c:axId val="134189056"/>
        <c:scaling>
          <c:orientation val="minMax"/>
        </c:scaling>
        <c:delete val="0"/>
        <c:axPos val="b"/>
        <c:majorGridlines/>
        <c:numFmt formatCode="0%" sourceLinked="1"/>
        <c:majorTickMark val="out"/>
        <c:minorTickMark val="none"/>
        <c:tickLblPos val="nextTo"/>
        <c:crossAx val="132970368"/>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solidFill>
                  <a:srgbClr val="FF0000"/>
                </a:solidFill>
              </a:rPr>
              <a:t>4-чү курс</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2'!$AE$4:$AE$12</c:f>
              <c:strCache>
                <c:ptCount val="9"/>
                <c:pt idx="0">
                  <c:v>МТФ</c:v>
                </c:pt>
                <c:pt idx="1">
                  <c:v>КГТИ</c:v>
                </c:pt>
                <c:pt idx="2">
                  <c:v>ТФ</c:v>
                </c:pt>
                <c:pt idx="3">
                  <c:v>УМКФ</c:v>
                </c:pt>
                <c:pt idx="4">
                  <c:v>ЭФ</c:v>
                </c:pt>
                <c:pt idx="5">
                  <c:v>ИЭФ</c:v>
                </c:pt>
                <c:pt idx="6">
                  <c:v>ЭТИ</c:v>
                </c:pt>
                <c:pt idx="7">
                  <c:v>БББПИ</c:v>
                </c:pt>
                <c:pt idx="8">
                  <c:v>ДЖМ</c:v>
                </c:pt>
              </c:strCache>
            </c:strRef>
          </c:cat>
          <c:val>
            <c:numRef>
              <c:f>'успеваемость 2'!$AF$4:$AF$12</c:f>
              <c:numCache>
                <c:formatCode>0%</c:formatCode>
                <c:ptCount val="9"/>
                <c:pt idx="0">
                  <c:v>0.7</c:v>
                </c:pt>
                <c:pt idx="1">
                  <c:v>0.77</c:v>
                </c:pt>
                <c:pt idx="2">
                  <c:v>0.82</c:v>
                </c:pt>
                <c:pt idx="3">
                  <c:v>0.86</c:v>
                </c:pt>
                <c:pt idx="4">
                  <c:v>0.9</c:v>
                </c:pt>
                <c:pt idx="5">
                  <c:v>0.93</c:v>
                </c:pt>
                <c:pt idx="6">
                  <c:v>0.94</c:v>
                </c:pt>
                <c:pt idx="7">
                  <c:v>0.94</c:v>
                </c:pt>
                <c:pt idx="8">
                  <c:v>0.97</c:v>
                </c:pt>
              </c:numCache>
            </c:numRef>
          </c:val>
        </c:ser>
        <c:dLbls>
          <c:showLegendKey val="0"/>
          <c:showVal val="0"/>
          <c:showCatName val="0"/>
          <c:showSerName val="0"/>
          <c:showPercent val="0"/>
          <c:showBubbleSize val="0"/>
        </c:dLbls>
        <c:gapWidth val="150"/>
        <c:shape val="cylinder"/>
        <c:axId val="128025344"/>
        <c:axId val="128026880"/>
        <c:axId val="0"/>
      </c:bar3DChart>
      <c:catAx>
        <c:axId val="128025344"/>
        <c:scaling>
          <c:orientation val="minMax"/>
        </c:scaling>
        <c:delete val="0"/>
        <c:axPos val="l"/>
        <c:majorTickMark val="out"/>
        <c:minorTickMark val="none"/>
        <c:tickLblPos val="nextTo"/>
        <c:txPr>
          <a:bodyPr/>
          <a:lstStyle/>
          <a:p>
            <a:pPr>
              <a:defRPr sz="1200" b="1"/>
            </a:pPr>
            <a:endParaRPr lang="ru-RU"/>
          </a:p>
        </c:txPr>
        <c:crossAx val="128026880"/>
        <c:crosses val="autoZero"/>
        <c:auto val="1"/>
        <c:lblAlgn val="ctr"/>
        <c:lblOffset val="100"/>
        <c:noMultiLvlLbl val="0"/>
      </c:catAx>
      <c:valAx>
        <c:axId val="128026880"/>
        <c:scaling>
          <c:orientation val="minMax"/>
        </c:scaling>
        <c:delete val="0"/>
        <c:axPos val="b"/>
        <c:majorGridlines/>
        <c:numFmt formatCode="0%" sourceLinked="1"/>
        <c:majorTickMark val="out"/>
        <c:minorTickMark val="none"/>
        <c:tickLblPos val="nextTo"/>
        <c:crossAx val="128025344"/>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 2'!$B$21</c:f>
              <c:strCache>
                <c:ptCount val="1"/>
                <c:pt idx="0">
                  <c:v>2020-21</c:v>
                </c:pt>
              </c:strCache>
            </c:strRef>
          </c:tx>
          <c:spPr>
            <a:solidFill>
              <a:srgbClr val="FF000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2'!$A$22:$A$29</c:f>
              <c:strCache>
                <c:ptCount val="8"/>
                <c:pt idx="0">
                  <c:v>МТФ</c:v>
                </c:pt>
                <c:pt idx="1">
                  <c:v>УМКФ</c:v>
                </c:pt>
                <c:pt idx="2">
                  <c:v>ТФ</c:v>
                </c:pt>
                <c:pt idx="3">
                  <c:v>ЭФ</c:v>
                </c:pt>
                <c:pt idx="4">
                  <c:v>БББПИ</c:v>
                </c:pt>
                <c:pt idx="5">
                  <c:v>КГТИ</c:v>
                </c:pt>
                <c:pt idx="6">
                  <c:v>ЭТИ</c:v>
                </c:pt>
                <c:pt idx="7">
                  <c:v>ИЭФ</c:v>
                </c:pt>
              </c:strCache>
            </c:strRef>
          </c:cat>
          <c:val>
            <c:numRef>
              <c:f>'успеваемость 2'!$B$22:$B$29</c:f>
              <c:numCache>
                <c:formatCode>0.0%</c:formatCode>
                <c:ptCount val="8"/>
                <c:pt idx="0">
                  <c:v>0.21</c:v>
                </c:pt>
                <c:pt idx="1">
                  <c:v>0.22</c:v>
                </c:pt>
                <c:pt idx="2">
                  <c:v>0.26</c:v>
                </c:pt>
                <c:pt idx="3">
                  <c:v>0.14000000000000001</c:v>
                </c:pt>
                <c:pt idx="4">
                  <c:v>0.18</c:v>
                </c:pt>
                <c:pt idx="5">
                  <c:v>0.25</c:v>
                </c:pt>
                <c:pt idx="6">
                  <c:v>0.27</c:v>
                </c:pt>
                <c:pt idx="7">
                  <c:v>0.34</c:v>
                </c:pt>
              </c:numCache>
            </c:numRef>
          </c:val>
        </c:ser>
        <c:ser>
          <c:idx val="1"/>
          <c:order val="1"/>
          <c:tx>
            <c:strRef>
              <c:f>'успеваемость 2'!$C$21</c:f>
              <c:strCache>
                <c:ptCount val="1"/>
                <c:pt idx="0">
                  <c:v>2019-20</c:v>
                </c:pt>
              </c:strCache>
            </c:strRef>
          </c:tx>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2'!$A$22:$A$29</c:f>
              <c:strCache>
                <c:ptCount val="8"/>
                <c:pt idx="0">
                  <c:v>МТФ</c:v>
                </c:pt>
                <c:pt idx="1">
                  <c:v>УМКФ</c:v>
                </c:pt>
                <c:pt idx="2">
                  <c:v>ТФ</c:v>
                </c:pt>
                <c:pt idx="3">
                  <c:v>ЭФ</c:v>
                </c:pt>
                <c:pt idx="4">
                  <c:v>БББПИ</c:v>
                </c:pt>
                <c:pt idx="5">
                  <c:v>КГТИ</c:v>
                </c:pt>
                <c:pt idx="6">
                  <c:v>ЭТИ</c:v>
                </c:pt>
                <c:pt idx="7">
                  <c:v>ИЭФ</c:v>
                </c:pt>
              </c:strCache>
            </c:strRef>
          </c:cat>
          <c:val>
            <c:numRef>
              <c:f>'успеваемость 2'!$C$22:$C$29</c:f>
              <c:numCache>
                <c:formatCode>0.0%</c:formatCode>
                <c:ptCount val="8"/>
                <c:pt idx="0">
                  <c:v>0.23</c:v>
                </c:pt>
                <c:pt idx="1">
                  <c:v>0.25</c:v>
                </c:pt>
                <c:pt idx="2">
                  <c:v>0.23</c:v>
                </c:pt>
                <c:pt idx="3">
                  <c:v>0.21</c:v>
                </c:pt>
                <c:pt idx="4">
                  <c:v>0.21</c:v>
                </c:pt>
                <c:pt idx="5">
                  <c:v>0.18</c:v>
                </c:pt>
                <c:pt idx="6">
                  <c:v>0.22</c:v>
                </c:pt>
                <c:pt idx="7">
                  <c:v>0.37</c:v>
                </c:pt>
              </c:numCache>
            </c:numRef>
          </c:val>
        </c:ser>
        <c:dLbls>
          <c:showLegendKey val="0"/>
          <c:showVal val="0"/>
          <c:showCatName val="0"/>
          <c:showSerName val="0"/>
          <c:showPercent val="0"/>
          <c:showBubbleSize val="0"/>
        </c:dLbls>
        <c:gapWidth val="150"/>
        <c:shape val="cylinder"/>
        <c:axId val="134173440"/>
        <c:axId val="134174976"/>
        <c:axId val="0"/>
      </c:bar3DChart>
      <c:catAx>
        <c:axId val="134173440"/>
        <c:scaling>
          <c:orientation val="minMax"/>
        </c:scaling>
        <c:delete val="0"/>
        <c:axPos val="l"/>
        <c:majorTickMark val="out"/>
        <c:minorTickMark val="none"/>
        <c:tickLblPos val="nextTo"/>
        <c:txPr>
          <a:bodyPr/>
          <a:lstStyle/>
          <a:p>
            <a:pPr>
              <a:defRPr sz="1200"/>
            </a:pPr>
            <a:endParaRPr lang="ru-RU"/>
          </a:p>
        </c:txPr>
        <c:crossAx val="134174976"/>
        <c:crosses val="autoZero"/>
        <c:auto val="1"/>
        <c:lblAlgn val="ctr"/>
        <c:lblOffset val="100"/>
        <c:noMultiLvlLbl val="0"/>
      </c:catAx>
      <c:valAx>
        <c:axId val="134174976"/>
        <c:scaling>
          <c:orientation val="minMax"/>
        </c:scaling>
        <c:delete val="0"/>
        <c:axPos val="b"/>
        <c:majorGridlines/>
        <c:numFmt formatCode="0.0%" sourceLinked="1"/>
        <c:majorTickMark val="out"/>
        <c:minorTickMark val="none"/>
        <c:tickLblPos val="nextTo"/>
        <c:crossAx val="134173440"/>
        <c:crosses val="autoZero"/>
        <c:crossBetween val="between"/>
      </c:valAx>
    </c:plotArea>
    <c:legend>
      <c:legendPos val="b"/>
      <c:overlay val="0"/>
      <c:txPr>
        <a:bodyPr/>
        <a:lstStyle/>
        <a:p>
          <a:pPr>
            <a:defRPr sz="1200" b="1"/>
          </a:pPr>
          <a:endParaRPr lang="ru-RU"/>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 2'!$O$21</c:f>
              <c:strCache>
                <c:ptCount val="1"/>
                <c:pt idx="0">
                  <c:v>2020-21</c:v>
                </c:pt>
              </c:strCache>
            </c:strRef>
          </c:tx>
          <c:spPr>
            <a:solidFill>
              <a:srgbClr val="FF000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2'!$N$22:$N$27</c:f>
              <c:strCache>
                <c:ptCount val="6"/>
                <c:pt idx="0">
                  <c:v>МТФ сырт.</c:v>
                </c:pt>
                <c:pt idx="1">
                  <c:v>УМКФ сырт.</c:v>
                </c:pt>
                <c:pt idx="2">
                  <c:v>ТФ сырт.</c:v>
                </c:pt>
                <c:pt idx="3">
                  <c:v>ЭФ сырт.</c:v>
                </c:pt>
                <c:pt idx="4">
                  <c:v>ЭТИ сырт.</c:v>
                </c:pt>
                <c:pt idx="5">
                  <c:v>ИЭФ сырт.</c:v>
                </c:pt>
              </c:strCache>
            </c:strRef>
          </c:cat>
          <c:val>
            <c:numRef>
              <c:f>'успеваемость 2'!$O$22:$O$27</c:f>
              <c:numCache>
                <c:formatCode>0.0%</c:formatCode>
                <c:ptCount val="6"/>
                <c:pt idx="0">
                  <c:v>0.02</c:v>
                </c:pt>
                <c:pt idx="1">
                  <c:v>0.1</c:v>
                </c:pt>
                <c:pt idx="2">
                  <c:v>0.12</c:v>
                </c:pt>
                <c:pt idx="3">
                  <c:v>0.03</c:v>
                </c:pt>
                <c:pt idx="4">
                  <c:v>0.06</c:v>
                </c:pt>
                <c:pt idx="5">
                  <c:v>0.34</c:v>
                </c:pt>
              </c:numCache>
            </c:numRef>
          </c:val>
        </c:ser>
        <c:ser>
          <c:idx val="1"/>
          <c:order val="1"/>
          <c:tx>
            <c:strRef>
              <c:f>'успеваемость 2'!$P$21</c:f>
              <c:strCache>
                <c:ptCount val="1"/>
                <c:pt idx="0">
                  <c:v>2019-20</c:v>
                </c:pt>
              </c:strCache>
            </c:strRef>
          </c:tx>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 2'!$N$22:$N$27</c:f>
              <c:strCache>
                <c:ptCount val="6"/>
                <c:pt idx="0">
                  <c:v>МТФ сырт.</c:v>
                </c:pt>
                <c:pt idx="1">
                  <c:v>УМКФ сырт.</c:v>
                </c:pt>
                <c:pt idx="2">
                  <c:v>ТФ сырт.</c:v>
                </c:pt>
                <c:pt idx="3">
                  <c:v>ЭФ сырт.</c:v>
                </c:pt>
                <c:pt idx="4">
                  <c:v>ЭТИ сырт.</c:v>
                </c:pt>
                <c:pt idx="5">
                  <c:v>ИЭФ сырт.</c:v>
                </c:pt>
              </c:strCache>
            </c:strRef>
          </c:cat>
          <c:val>
            <c:numRef>
              <c:f>'успеваемость 2'!$P$22:$P$27</c:f>
              <c:numCache>
                <c:formatCode>0.0%</c:formatCode>
                <c:ptCount val="6"/>
                <c:pt idx="0">
                  <c:v>7.0000000000000007E-2</c:v>
                </c:pt>
                <c:pt idx="1">
                  <c:v>0.11</c:v>
                </c:pt>
                <c:pt idx="2">
                  <c:v>0.06</c:v>
                </c:pt>
                <c:pt idx="3">
                  <c:v>0.26</c:v>
                </c:pt>
                <c:pt idx="4">
                  <c:v>0.08</c:v>
                </c:pt>
                <c:pt idx="5">
                  <c:v>0.37</c:v>
                </c:pt>
              </c:numCache>
            </c:numRef>
          </c:val>
        </c:ser>
        <c:dLbls>
          <c:showLegendKey val="0"/>
          <c:showVal val="0"/>
          <c:showCatName val="0"/>
          <c:showSerName val="0"/>
          <c:showPercent val="0"/>
          <c:showBubbleSize val="0"/>
        </c:dLbls>
        <c:gapWidth val="150"/>
        <c:shape val="cylinder"/>
        <c:axId val="145969920"/>
        <c:axId val="145971456"/>
        <c:axId val="0"/>
      </c:bar3DChart>
      <c:catAx>
        <c:axId val="145969920"/>
        <c:scaling>
          <c:orientation val="minMax"/>
        </c:scaling>
        <c:delete val="0"/>
        <c:axPos val="l"/>
        <c:majorTickMark val="out"/>
        <c:minorTickMark val="none"/>
        <c:tickLblPos val="nextTo"/>
        <c:txPr>
          <a:bodyPr/>
          <a:lstStyle/>
          <a:p>
            <a:pPr>
              <a:defRPr sz="1200" b="1"/>
            </a:pPr>
            <a:endParaRPr lang="ru-RU"/>
          </a:p>
        </c:txPr>
        <c:crossAx val="145971456"/>
        <c:crosses val="autoZero"/>
        <c:auto val="1"/>
        <c:lblAlgn val="ctr"/>
        <c:lblOffset val="100"/>
        <c:noMultiLvlLbl val="0"/>
      </c:catAx>
      <c:valAx>
        <c:axId val="145971456"/>
        <c:scaling>
          <c:orientation val="minMax"/>
        </c:scaling>
        <c:delete val="0"/>
        <c:axPos val="b"/>
        <c:majorGridlines/>
        <c:numFmt formatCode="0.0%" sourceLinked="1"/>
        <c:majorTickMark val="out"/>
        <c:minorTickMark val="none"/>
        <c:tickLblPos val="nextTo"/>
        <c:crossAx val="145969920"/>
        <c:crosses val="autoZero"/>
        <c:crossBetween val="between"/>
      </c:valAx>
    </c:plotArea>
    <c:legend>
      <c:legendPos val="r"/>
      <c:overlay val="0"/>
      <c:txPr>
        <a:bodyPr/>
        <a:lstStyle/>
        <a:p>
          <a:pPr>
            <a:defRPr sz="1200" b="1"/>
          </a:pPr>
          <a:endParaRPr lang="ru-RU"/>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 2'!$N$39</c:f>
              <c:strCache>
                <c:ptCount val="1"/>
                <c:pt idx="0">
                  <c:v>2020-21</c:v>
                </c:pt>
              </c:strCache>
            </c:strRef>
          </c:tx>
          <c:spPr>
            <a:solidFill>
              <a:srgbClr val="FF0000"/>
            </a:solidFill>
          </c:spPr>
          <c:invertIfNegative val="0"/>
          <c:dLbls>
            <c:dLbl>
              <c:idx val="0"/>
              <c:layout>
                <c:manualLayout>
                  <c:x val="2.6770339009951277E-2"/>
                  <c:y val="-5.3445240091169301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 2'!$O$38:$P$38</c:f>
              <c:strCache>
                <c:ptCount val="2"/>
                <c:pt idx="0">
                  <c:v>университеттин сырттан о/ф боюнча</c:v>
                </c:pt>
                <c:pt idx="1">
                  <c:v>университеттин күндүзгү о/ф боюнча</c:v>
                </c:pt>
              </c:strCache>
            </c:strRef>
          </c:cat>
          <c:val>
            <c:numRef>
              <c:f>'успеваемость 2'!$O$39:$P$39</c:f>
              <c:numCache>
                <c:formatCode>0.0%</c:formatCode>
                <c:ptCount val="2"/>
                <c:pt idx="0">
                  <c:v>0.81699999999999995</c:v>
                </c:pt>
                <c:pt idx="1">
                  <c:v>0.624</c:v>
                </c:pt>
              </c:numCache>
            </c:numRef>
          </c:val>
        </c:ser>
        <c:ser>
          <c:idx val="1"/>
          <c:order val="1"/>
          <c:tx>
            <c:strRef>
              <c:f>'успеваемость 2'!$N$40</c:f>
              <c:strCache>
                <c:ptCount val="1"/>
                <c:pt idx="0">
                  <c:v>2019-20</c:v>
                </c:pt>
              </c:strCache>
            </c:strRef>
          </c:tx>
          <c:spPr>
            <a:solidFill>
              <a:srgbClr val="0070C0"/>
            </a:solidFill>
          </c:spPr>
          <c:invertIfNegative val="0"/>
          <c:dLbls>
            <c:dLbl>
              <c:idx val="0"/>
              <c:layout>
                <c:manualLayout>
                  <c:x val="2.5195613185836494E-2"/>
                  <c:y val="-2.4050358041025746E-2"/>
                </c:manualLayout>
              </c:layout>
              <c:showLegendKey val="0"/>
              <c:showVal val="1"/>
              <c:showCatName val="0"/>
              <c:showSerName val="0"/>
              <c:showPercent val="0"/>
              <c:showBubbleSize val="0"/>
            </c:dLbl>
            <c:dLbl>
              <c:idx val="1"/>
              <c:layout>
                <c:manualLayout>
                  <c:x val="3.3069242306410514E-2"/>
                  <c:y val="-2.672262004558416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 2'!$O$38:$P$38</c:f>
              <c:strCache>
                <c:ptCount val="2"/>
                <c:pt idx="0">
                  <c:v>университеттин сырттан о/ф боюнча</c:v>
                </c:pt>
                <c:pt idx="1">
                  <c:v>университеттин күндүзгү о/ф боюнча</c:v>
                </c:pt>
              </c:strCache>
            </c:strRef>
          </c:cat>
          <c:val>
            <c:numRef>
              <c:f>'успеваемость 2'!$O$40:$P$40</c:f>
              <c:numCache>
                <c:formatCode>0.0%</c:formatCode>
                <c:ptCount val="2"/>
                <c:pt idx="0">
                  <c:v>0.72899999999999998</c:v>
                </c:pt>
                <c:pt idx="1">
                  <c:v>0.67100000000000004</c:v>
                </c:pt>
              </c:numCache>
            </c:numRef>
          </c:val>
        </c:ser>
        <c:ser>
          <c:idx val="2"/>
          <c:order val="2"/>
          <c:tx>
            <c:strRef>
              <c:f>'успеваемость 2'!$N$41</c:f>
              <c:strCache>
                <c:ptCount val="1"/>
                <c:pt idx="0">
                  <c:v>2018-19</c:v>
                </c:pt>
              </c:strCache>
            </c:strRef>
          </c:tx>
          <c:spPr>
            <a:solidFill>
              <a:srgbClr val="00B050"/>
            </a:solidFill>
          </c:spPr>
          <c:invertIfNegative val="0"/>
          <c:dLbls>
            <c:dLbl>
              <c:idx val="0"/>
              <c:layout>
                <c:manualLayout>
                  <c:x val="2.5195613185836609E-2"/>
                  <c:y val="-1.336131002279208E-2"/>
                </c:manualLayout>
              </c:layout>
              <c:showLegendKey val="0"/>
              <c:showVal val="1"/>
              <c:showCatName val="0"/>
              <c:showSerName val="0"/>
              <c:showPercent val="0"/>
              <c:showBubbleSize val="0"/>
            </c:dLbl>
            <c:dLbl>
              <c:idx val="1"/>
              <c:layout>
                <c:manualLayout>
                  <c:x val="4.4092323075213866E-2"/>
                  <c:y val="-8.0167860136752481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 2'!$O$38:$P$38</c:f>
              <c:strCache>
                <c:ptCount val="2"/>
                <c:pt idx="0">
                  <c:v>университеттин сырттан о/ф боюнча</c:v>
                </c:pt>
                <c:pt idx="1">
                  <c:v>университеттин күндүзгү о/ф боюнча</c:v>
                </c:pt>
              </c:strCache>
            </c:strRef>
          </c:cat>
          <c:val>
            <c:numRef>
              <c:f>'успеваемость 2'!$O$41:$P$41</c:f>
              <c:numCache>
                <c:formatCode>0%</c:formatCode>
                <c:ptCount val="2"/>
                <c:pt idx="0" formatCode="0.0%">
                  <c:v>0.69899999999999995</c:v>
                </c:pt>
                <c:pt idx="1">
                  <c:v>0.59399999999999997</c:v>
                </c:pt>
              </c:numCache>
            </c:numRef>
          </c:val>
        </c:ser>
        <c:dLbls>
          <c:showLegendKey val="0"/>
          <c:showVal val="0"/>
          <c:showCatName val="0"/>
          <c:showSerName val="0"/>
          <c:showPercent val="0"/>
          <c:showBubbleSize val="0"/>
        </c:dLbls>
        <c:gapWidth val="150"/>
        <c:shape val="cylinder"/>
        <c:axId val="167839616"/>
        <c:axId val="167841152"/>
        <c:axId val="0"/>
      </c:bar3DChart>
      <c:catAx>
        <c:axId val="167839616"/>
        <c:scaling>
          <c:orientation val="minMax"/>
        </c:scaling>
        <c:delete val="0"/>
        <c:axPos val="l"/>
        <c:majorTickMark val="out"/>
        <c:minorTickMark val="none"/>
        <c:tickLblPos val="nextTo"/>
        <c:txPr>
          <a:bodyPr/>
          <a:lstStyle/>
          <a:p>
            <a:pPr>
              <a:defRPr sz="1200" b="1"/>
            </a:pPr>
            <a:endParaRPr lang="ru-RU"/>
          </a:p>
        </c:txPr>
        <c:crossAx val="167841152"/>
        <c:crosses val="autoZero"/>
        <c:auto val="1"/>
        <c:lblAlgn val="ctr"/>
        <c:lblOffset val="100"/>
        <c:noMultiLvlLbl val="0"/>
      </c:catAx>
      <c:valAx>
        <c:axId val="167841152"/>
        <c:scaling>
          <c:orientation val="minMax"/>
        </c:scaling>
        <c:delete val="0"/>
        <c:axPos val="b"/>
        <c:majorGridlines/>
        <c:numFmt formatCode="0.0%" sourceLinked="1"/>
        <c:majorTickMark val="out"/>
        <c:minorTickMark val="none"/>
        <c:tickLblPos val="nextTo"/>
        <c:crossAx val="167839616"/>
        <c:crosses val="autoZero"/>
        <c:crossBetween val="between"/>
      </c:valAx>
    </c:plotArea>
    <c:legend>
      <c:legendPos val="b"/>
      <c:overlay val="0"/>
      <c:txPr>
        <a:bodyPr/>
        <a:lstStyle/>
        <a:p>
          <a:pPr>
            <a:defRPr b="1"/>
          </a:pPr>
          <a:endParaRPr lang="ru-RU"/>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600" b="1"/>
                </a:pPr>
                <a:endParaRPr lang="ru-RU"/>
              </a:p>
            </c:txPr>
            <c:showLegendKey val="0"/>
            <c:showVal val="1"/>
            <c:showCatName val="0"/>
            <c:showSerName val="0"/>
            <c:showPercent val="0"/>
            <c:showBubbleSize val="0"/>
            <c:showLeaderLines val="0"/>
          </c:dLbls>
          <c:cat>
            <c:strRef>
              <c:f>успеваемость!$A$108:$A$115</c:f>
              <c:strCache>
                <c:ptCount val="8"/>
                <c:pt idx="0">
                  <c:v>2020-21</c:v>
                </c:pt>
                <c:pt idx="1">
                  <c:v>2019-20</c:v>
                </c:pt>
                <c:pt idx="2">
                  <c:v>2018-19</c:v>
                </c:pt>
                <c:pt idx="3">
                  <c:v>2017-18</c:v>
                </c:pt>
                <c:pt idx="4">
                  <c:v>2016-17</c:v>
                </c:pt>
                <c:pt idx="5">
                  <c:v>2015-16</c:v>
                </c:pt>
                <c:pt idx="6">
                  <c:v>2014-15</c:v>
                </c:pt>
                <c:pt idx="7">
                  <c:v>2013-14</c:v>
                </c:pt>
              </c:strCache>
            </c:strRef>
          </c:cat>
          <c:val>
            <c:numRef>
              <c:f>успеваемость!$B$108:$B$115</c:f>
              <c:numCache>
                <c:formatCode>0.0%</c:formatCode>
                <c:ptCount val="8"/>
                <c:pt idx="0">
                  <c:v>0.66600000000000004</c:v>
                </c:pt>
                <c:pt idx="1">
                  <c:v>0.68300000000000005</c:v>
                </c:pt>
                <c:pt idx="2">
                  <c:v>0.61799999999999999</c:v>
                </c:pt>
                <c:pt idx="3">
                  <c:v>0.67200000000000004</c:v>
                </c:pt>
                <c:pt idx="4">
                  <c:v>0.62</c:v>
                </c:pt>
                <c:pt idx="5">
                  <c:v>0.65600000000000003</c:v>
                </c:pt>
                <c:pt idx="6">
                  <c:v>0.52400000000000002</c:v>
                </c:pt>
                <c:pt idx="7">
                  <c:v>0.61299999999999999</c:v>
                </c:pt>
              </c:numCache>
            </c:numRef>
          </c:val>
        </c:ser>
        <c:dLbls>
          <c:showLegendKey val="0"/>
          <c:showVal val="0"/>
          <c:showCatName val="0"/>
          <c:showSerName val="0"/>
          <c:showPercent val="0"/>
          <c:showBubbleSize val="0"/>
        </c:dLbls>
        <c:gapWidth val="150"/>
        <c:shape val="cylinder"/>
        <c:axId val="167969536"/>
        <c:axId val="167971072"/>
        <c:axId val="0"/>
      </c:bar3DChart>
      <c:catAx>
        <c:axId val="167969536"/>
        <c:scaling>
          <c:orientation val="minMax"/>
        </c:scaling>
        <c:delete val="0"/>
        <c:axPos val="l"/>
        <c:majorTickMark val="out"/>
        <c:minorTickMark val="none"/>
        <c:tickLblPos val="nextTo"/>
        <c:txPr>
          <a:bodyPr/>
          <a:lstStyle/>
          <a:p>
            <a:pPr>
              <a:defRPr sz="1200" b="1"/>
            </a:pPr>
            <a:endParaRPr lang="ru-RU"/>
          </a:p>
        </c:txPr>
        <c:crossAx val="167971072"/>
        <c:crosses val="autoZero"/>
        <c:auto val="1"/>
        <c:lblAlgn val="ctr"/>
        <c:lblOffset val="100"/>
        <c:noMultiLvlLbl val="0"/>
      </c:catAx>
      <c:valAx>
        <c:axId val="167971072"/>
        <c:scaling>
          <c:orientation val="minMax"/>
        </c:scaling>
        <c:delete val="0"/>
        <c:axPos val="b"/>
        <c:majorGridlines/>
        <c:numFmt formatCode="0.0%" sourceLinked="1"/>
        <c:majorTickMark val="out"/>
        <c:minorTickMark val="none"/>
        <c:tickLblPos val="nextTo"/>
        <c:crossAx val="1679695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Контингент!$AJ$5</c:f>
              <c:strCache>
                <c:ptCount val="1"/>
                <c:pt idx="0">
                  <c:v>Токмок ш. Филиал</c:v>
                </c:pt>
              </c:strCache>
            </c:strRef>
          </c:tx>
          <c:spPr>
            <a:solidFill>
              <a:srgbClr val="0070C0"/>
            </a:solidFill>
          </c:spPr>
          <c:invertIfNegative val="0"/>
          <c:dLbls>
            <c:spPr>
              <a:noFill/>
              <a:ln>
                <a:noFill/>
              </a:ln>
              <a:effectLst/>
            </c:spPr>
            <c:txPr>
              <a:bodyPr rot="-5400000" vert="horz"/>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Контингент!$AK$3:$AT$4</c:f>
              <c:multiLvlStrCache>
                <c:ptCount val="10"/>
                <c:lvl>
                  <c:pt idx="0">
                    <c:v>күндузгу</c:v>
                  </c:pt>
                  <c:pt idx="1">
                    <c:v>сырттан</c:v>
                  </c:pt>
                  <c:pt idx="2">
                    <c:v>күндузгу</c:v>
                  </c:pt>
                  <c:pt idx="3">
                    <c:v>сырттан</c:v>
                  </c:pt>
                  <c:pt idx="4">
                    <c:v>күндузгу</c:v>
                  </c:pt>
                  <c:pt idx="5">
                    <c:v>сырттан</c:v>
                  </c:pt>
                  <c:pt idx="6">
                    <c:v>күндузгу</c:v>
                  </c:pt>
                  <c:pt idx="7">
                    <c:v>сырттан</c:v>
                  </c:pt>
                  <c:pt idx="8">
                    <c:v>күндузгу</c:v>
                  </c:pt>
                  <c:pt idx="9">
                    <c:v>сырттан</c:v>
                  </c:pt>
                </c:lvl>
                <c:lvl>
                  <c:pt idx="0">
                    <c:v>2016-17</c:v>
                  </c:pt>
                  <c:pt idx="2">
                    <c:v>2017-18</c:v>
                  </c:pt>
                  <c:pt idx="4">
                    <c:v>2018-19</c:v>
                  </c:pt>
                  <c:pt idx="6">
                    <c:v>2019-20</c:v>
                  </c:pt>
                  <c:pt idx="8">
                    <c:v>2020-21</c:v>
                  </c:pt>
                </c:lvl>
              </c:multiLvlStrCache>
            </c:multiLvlStrRef>
          </c:cat>
          <c:val>
            <c:numRef>
              <c:f>Контингент!$AK$5:$AT$5</c:f>
              <c:numCache>
                <c:formatCode>General</c:formatCode>
                <c:ptCount val="10"/>
                <c:pt idx="0">
                  <c:v>390</c:v>
                </c:pt>
                <c:pt idx="1">
                  <c:v>140</c:v>
                </c:pt>
                <c:pt idx="2">
                  <c:v>468</c:v>
                </c:pt>
                <c:pt idx="3">
                  <c:v>25</c:v>
                </c:pt>
                <c:pt idx="4">
                  <c:v>338</c:v>
                </c:pt>
                <c:pt idx="6">
                  <c:v>496</c:v>
                </c:pt>
                <c:pt idx="7">
                  <c:v>125</c:v>
                </c:pt>
                <c:pt idx="8">
                  <c:v>561</c:v>
                </c:pt>
                <c:pt idx="9">
                  <c:v>158</c:v>
                </c:pt>
              </c:numCache>
            </c:numRef>
          </c:val>
        </c:ser>
        <c:ser>
          <c:idx val="1"/>
          <c:order val="1"/>
          <c:tx>
            <c:strRef>
              <c:f>Контингент!$AJ$6</c:f>
              <c:strCache>
                <c:ptCount val="1"/>
                <c:pt idx="0">
                  <c:v>Кара-Балта  ш. Филиал</c:v>
                </c:pt>
              </c:strCache>
            </c:strRef>
          </c:tx>
          <c:spPr>
            <a:solidFill>
              <a:srgbClr val="FF0000"/>
            </a:solidFill>
          </c:spPr>
          <c:invertIfNegative val="0"/>
          <c:dLbls>
            <c:spPr>
              <a:noFill/>
              <a:ln>
                <a:noFill/>
              </a:ln>
              <a:effectLst/>
            </c:spPr>
            <c:txPr>
              <a:bodyPr rot="-5400000" vert="horz"/>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Контингент!$AK$3:$AT$4</c:f>
              <c:multiLvlStrCache>
                <c:ptCount val="10"/>
                <c:lvl>
                  <c:pt idx="0">
                    <c:v>күндузгу</c:v>
                  </c:pt>
                  <c:pt idx="1">
                    <c:v>сырттан</c:v>
                  </c:pt>
                  <c:pt idx="2">
                    <c:v>күндузгу</c:v>
                  </c:pt>
                  <c:pt idx="3">
                    <c:v>сырттан</c:v>
                  </c:pt>
                  <c:pt idx="4">
                    <c:v>күндузгу</c:v>
                  </c:pt>
                  <c:pt idx="5">
                    <c:v>сырттан</c:v>
                  </c:pt>
                  <c:pt idx="6">
                    <c:v>күндузгу</c:v>
                  </c:pt>
                  <c:pt idx="7">
                    <c:v>сырттан</c:v>
                  </c:pt>
                  <c:pt idx="8">
                    <c:v>күндузгу</c:v>
                  </c:pt>
                  <c:pt idx="9">
                    <c:v>сырттан</c:v>
                  </c:pt>
                </c:lvl>
                <c:lvl>
                  <c:pt idx="0">
                    <c:v>2016-17</c:v>
                  </c:pt>
                  <c:pt idx="2">
                    <c:v>2017-18</c:v>
                  </c:pt>
                  <c:pt idx="4">
                    <c:v>2018-19</c:v>
                  </c:pt>
                  <c:pt idx="6">
                    <c:v>2019-20</c:v>
                  </c:pt>
                  <c:pt idx="8">
                    <c:v>2020-21</c:v>
                  </c:pt>
                </c:lvl>
              </c:multiLvlStrCache>
            </c:multiLvlStrRef>
          </c:cat>
          <c:val>
            <c:numRef>
              <c:f>Контингент!$AK$6:$AT$6</c:f>
              <c:numCache>
                <c:formatCode>General</c:formatCode>
                <c:ptCount val="10"/>
                <c:pt idx="0">
                  <c:v>200</c:v>
                </c:pt>
                <c:pt idx="2">
                  <c:v>280</c:v>
                </c:pt>
                <c:pt idx="4">
                  <c:v>279</c:v>
                </c:pt>
                <c:pt idx="5">
                  <c:v>11</c:v>
                </c:pt>
                <c:pt idx="6">
                  <c:v>178</c:v>
                </c:pt>
                <c:pt idx="7">
                  <c:v>17</c:v>
                </c:pt>
                <c:pt idx="8">
                  <c:v>248</c:v>
                </c:pt>
                <c:pt idx="9">
                  <c:v>21</c:v>
                </c:pt>
              </c:numCache>
            </c:numRef>
          </c:val>
        </c:ser>
        <c:ser>
          <c:idx val="2"/>
          <c:order val="2"/>
          <c:tx>
            <c:strRef>
              <c:f>Контингент!$AJ$7</c:f>
              <c:strCache>
                <c:ptCount val="1"/>
                <c:pt idx="0">
                  <c:v>Кара-Көл ш. Филиал</c:v>
                </c:pt>
              </c:strCache>
            </c:strRef>
          </c:tx>
          <c:spPr>
            <a:solidFill>
              <a:srgbClr val="00B050"/>
            </a:solidFill>
          </c:spPr>
          <c:invertIfNegative val="0"/>
          <c:dLbls>
            <c:spPr>
              <a:noFill/>
              <a:ln>
                <a:noFill/>
              </a:ln>
              <a:effectLst/>
            </c:spPr>
            <c:txPr>
              <a:bodyPr rot="-5400000" vert="horz"/>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Контингент!$AK$3:$AT$4</c:f>
              <c:multiLvlStrCache>
                <c:ptCount val="10"/>
                <c:lvl>
                  <c:pt idx="0">
                    <c:v>күндузгу</c:v>
                  </c:pt>
                  <c:pt idx="1">
                    <c:v>сырттан</c:v>
                  </c:pt>
                  <c:pt idx="2">
                    <c:v>күндузгу</c:v>
                  </c:pt>
                  <c:pt idx="3">
                    <c:v>сырттан</c:v>
                  </c:pt>
                  <c:pt idx="4">
                    <c:v>күндузгу</c:v>
                  </c:pt>
                  <c:pt idx="5">
                    <c:v>сырттан</c:v>
                  </c:pt>
                  <c:pt idx="6">
                    <c:v>күндузгу</c:v>
                  </c:pt>
                  <c:pt idx="7">
                    <c:v>сырттан</c:v>
                  </c:pt>
                  <c:pt idx="8">
                    <c:v>күндузгу</c:v>
                  </c:pt>
                  <c:pt idx="9">
                    <c:v>сырттан</c:v>
                  </c:pt>
                </c:lvl>
                <c:lvl>
                  <c:pt idx="0">
                    <c:v>2016-17</c:v>
                  </c:pt>
                  <c:pt idx="2">
                    <c:v>2017-18</c:v>
                  </c:pt>
                  <c:pt idx="4">
                    <c:v>2018-19</c:v>
                  </c:pt>
                  <c:pt idx="6">
                    <c:v>2019-20</c:v>
                  </c:pt>
                  <c:pt idx="8">
                    <c:v>2020-21</c:v>
                  </c:pt>
                </c:lvl>
              </c:multiLvlStrCache>
            </c:multiLvlStrRef>
          </c:cat>
          <c:val>
            <c:numRef>
              <c:f>Контингент!$AK$7:$AT$7</c:f>
              <c:numCache>
                <c:formatCode>General</c:formatCode>
                <c:ptCount val="10"/>
                <c:pt idx="0">
                  <c:v>209</c:v>
                </c:pt>
                <c:pt idx="1">
                  <c:v>187</c:v>
                </c:pt>
                <c:pt idx="2">
                  <c:v>45</c:v>
                </c:pt>
                <c:pt idx="3">
                  <c:v>119</c:v>
                </c:pt>
                <c:pt idx="4">
                  <c:v>139</c:v>
                </c:pt>
                <c:pt idx="5">
                  <c:v>98</c:v>
                </c:pt>
                <c:pt idx="6">
                  <c:v>111</c:v>
                </c:pt>
                <c:pt idx="7">
                  <c:v>58</c:v>
                </c:pt>
                <c:pt idx="8">
                  <c:v>101</c:v>
                </c:pt>
                <c:pt idx="9">
                  <c:v>124</c:v>
                </c:pt>
              </c:numCache>
            </c:numRef>
          </c:val>
        </c:ser>
        <c:ser>
          <c:idx val="3"/>
          <c:order val="3"/>
          <c:tx>
            <c:strRef>
              <c:f>Контингент!$AJ$8</c:f>
              <c:strCache>
                <c:ptCount val="1"/>
                <c:pt idx="0">
                  <c:v>Филиал г.Кызыл-Кия</c:v>
                </c:pt>
              </c:strCache>
            </c:strRef>
          </c:tx>
          <c:spPr>
            <a:solidFill>
              <a:srgbClr val="7030A0"/>
            </a:solidFill>
          </c:spPr>
          <c:invertIfNegative val="0"/>
          <c:dLbls>
            <c:spPr>
              <a:noFill/>
              <a:ln>
                <a:noFill/>
              </a:ln>
              <a:effectLst/>
            </c:spPr>
            <c:txPr>
              <a:bodyPr rot="-5400000" vert="horz"/>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Контингент!$AK$3:$AT$4</c:f>
              <c:multiLvlStrCache>
                <c:ptCount val="10"/>
                <c:lvl>
                  <c:pt idx="0">
                    <c:v>күндузгу</c:v>
                  </c:pt>
                  <c:pt idx="1">
                    <c:v>сырттан</c:v>
                  </c:pt>
                  <c:pt idx="2">
                    <c:v>күндузгу</c:v>
                  </c:pt>
                  <c:pt idx="3">
                    <c:v>сырттан</c:v>
                  </c:pt>
                  <c:pt idx="4">
                    <c:v>күндузгу</c:v>
                  </c:pt>
                  <c:pt idx="5">
                    <c:v>сырттан</c:v>
                  </c:pt>
                  <c:pt idx="6">
                    <c:v>күндузгу</c:v>
                  </c:pt>
                  <c:pt idx="7">
                    <c:v>сырттан</c:v>
                  </c:pt>
                  <c:pt idx="8">
                    <c:v>күндузгу</c:v>
                  </c:pt>
                  <c:pt idx="9">
                    <c:v>сырттан</c:v>
                  </c:pt>
                </c:lvl>
                <c:lvl>
                  <c:pt idx="0">
                    <c:v>2016-17</c:v>
                  </c:pt>
                  <c:pt idx="2">
                    <c:v>2017-18</c:v>
                  </c:pt>
                  <c:pt idx="4">
                    <c:v>2018-19</c:v>
                  </c:pt>
                  <c:pt idx="6">
                    <c:v>2019-20</c:v>
                  </c:pt>
                  <c:pt idx="8">
                    <c:v>2020-21</c:v>
                  </c:pt>
                </c:lvl>
              </c:multiLvlStrCache>
            </c:multiLvlStrRef>
          </c:cat>
          <c:val>
            <c:numRef>
              <c:f>Контингент!$AK$8:$AT$8</c:f>
              <c:numCache>
                <c:formatCode>General</c:formatCode>
                <c:ptCount val="10"/>
                <c:pt idx="0">
                  <c:v>78</c:v>
                </c:pt>
                <c:pt idx="1">
                  <c:v>449</c:v>
                </c:pt>
                <c:pt idx="2">
                  <c:v>75</c:v>
                </c:pt>
                <c:pt idx="3">
                  <c:v>234</c:v>
                </c:pt>
                <c:pt idx="4">
                  <c:v>77</c:v>
                </c:pt>
                <c:pt idx="5">
                  <c:v>146</c:v>
                </c:pt>
                <c:pt idx="6">
                  <c:v>85</c:v>
                </c:pt>
                <c:pt idx="7">
                  <c:v>245</c:v>
                </c:pt>
                <c:pt idx="8">
                  <c:v>180</c:v>
                </c:pt>
                <c:pt idx="9">
                  <c:v>270</c:v>
                </c:pt>
              </c:numCache>
            </c:numRef>
          </c:val>
        </c:ser>
        <c:dLbls>
          <c:showLegendKey val="0"/>
          <c:showVal val="0"/>
          <c:showCatName val="0"/>
          <c:showSerName val="0"/>
          <c:showPercent val="0"/>
          <c:showBubbleSize val="0"/>
        </c:dLbls>
        <c:gapWidth val="150"/>
        <c:shape val="cylinder"/>
        <c:axId val="33389184"/>
        <c:axId val="33403264"/>
        <c:axId val="0"/>
      </c:bar3DChart>
      <c:catAx>
        <c:axId val="33389184"/>
        <c:scaling>
          <c:orientation val="minMax"/>
        </c:scaling>
        <c:delete val="0"/>
        <c:axPos val="b"/>
        <c:numFmt formatCode="General" sourceLinked="1"/>
        <c:majorTickMark val="out"/>
        <c:minorTickMark val="none"/>
        <c:tickLblPos val="nextTo"/>
        <c:txPr>
          <a:bodyPr/>
          <a:lstStyle/>
          <a:p>
            <a:pPr>
              <a:defRPr b="1"/>
            </a:pPr>
            <a:endParaRPr lang="ru-RU"/>
          </a:p>
        </c:txPr>
        <c:crossAx val="33403264"/>
        <c:crosses val="autoZero"/>
        <c:auto val="1"/>
        <c:lblAlgn val="ctr"/>
        <c:lblOffset val="100"/>
        <c:noMultiLvlLbl val="0"/>
      </c:catAx>
      <c:valAx>
        <c:axId val="33403264"/>
        <c:scaling>
          <c:orientation val="minMax"/>
        </c:scaling>
        <c:delete val="0"/>
        <c:axPos val="l"/>
        <c:majorGridlines/>
        <c:numFmt formatCode="General" sourceLinked="1"/>
        <c:majorTickMark val="out"/>
        <c:minorTickMark val="none"/>
        <c:tickLblPos val="nextTo"/>
        <c:crossAx val="33389184"/>
        <c:crosses val="autoZero"/>
        <c:crossBetween val="between"/>
      </c:valAx>
      <c:spPr>
        <a:noFill/>
        <a:ln w="25400">
          <a:noFill/>
        </a:ln>
      </c:spPr>
    </c:plotArea>
    <c:legend>
      <c:legendPos val="b"/>
      <c:layout/>
      <c:overlay val="0"/>
      <c:txPr>
        <a:bodyPr/>
        <a:lstStyle/>
        <a:p>
          <a:pPr>
            <a:defRPr b="1"/>
          </a:pPr>
          <a:endParaRPr lang="ru-RU"/>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контингент!$A$2</c:f>
              <c:strCache>
                <c:ptCount val="1"/>
                <c:pt idx="0">
                  <c:v>Баардыгы студ.</c:v>
                </c:pt>
              </c:strCache>
            </c:strRef>
          </c:tx>
          <c:invertIfNegative val="0"/>
          <c:dPt>
            <c:idx val="0"/>
            <c:invertIfNegative val="0"/>
            <c:bubble3D val="0"/>
            <c:spPr>
              <a:solidFill>
                <a:srgbClr val="0070C0"/>
              </a:solidFill>
            </c:spPr>
          </c:dPt>
          <c:dPt>
            <c:idx val="1"/>
            <c:invertIfNegative val="0"/>
            <c:bubble3D val="0"/>
            <c:spPr>
              <a:solidFill>
                <a:srgbClr val="0070C0"/>
              </a:solidFill>
            </c:spPr>
          </c:dPt>
          <c:dPt>
            <c:idx val="2"/>
            <c:invertIfNegative val="0"/>
            <c:bubble3D val="0"/>
            <c:spPr>
              <a:solidFill>
                <a:srgbClr val="0070C0"/>
              </a:solidFill>
            </c:spPr>
          </c:dPt>
          <c:dLbls>
            <c:txPr>
              <a:bodyPr/>
              <a:lstStyle/>
              <a:p>
                <a:pPr>
                  <a:defRPr sz="1200" b="1"/>
                </a:pPr>
                <a:endParaRPr lang="ru-RU"/>
              </a:p>
            </c:txPr>
            <c:showLegendKey val="0"/>
            <c:showVal val="1"/>
            <c:showCatName val="0"/>
            <c:showSerName val="0"/>
            <c:showPercent val="0"/>
            <c:showBubbleSize val="0"/>
            <c:showLeaderLines val="0"/>
          </c:dLbls>
          <c:cat>
            <c:strRef>
              <c:f>контингент!$B$1:$D$1</c:f>
              <c:strCache>
                <c:ptCount val="3"/>
                <c:pt idx="0">
                  <c:v>2018-19</c:v>
                </c:pt>
                <c:pt idx="1">
                  <c:v>2019-20</c:v>
                </c:pt>
                <c:pt idx="2">
                  <c:v>2020-21</c:v>
                </c:pt>
              </c:strCache>
            </c:strRef>
          </c:cat>
          <c:val>
            <c:numRef>
              <c:f>контингент!$B$2:$D$2</c:f>
              <c:numCache>
                <c:formatCode>General</c:formatCode>
                <c:ptCount val="3"/>
                <c:pt idx="0">
                  <c:v>10191</c:v>
                </c:pt>
                <c:pt idx="1">
                  <c:v>10139</c:v>
                </c:pt>
                <c:pt idx="2">
                  <c:v>10854</c:v>
                </c:pt>
              </c:numCache>
            </c:numRef>
          </c:val>
        </c:ser>
        <c:ser>
          <c:idx val="1"/>
          <c:order val="1"/>
          <c:tx>
            <c:strRef>
              <c:f>контингент!$A$3</c:f>
              <c:strCache>
                <c:ptCount val="1"/>
                <c:pt idx="0">
                  <c:v>Сессияга киргизилди</c:v>
                </c:pt>
              </c:strCache>
            </c:strRef>
          </c:tx>
          <c:spPr>
            <a:solidFill>
              <a:srgbClr val="FF0000"/>
            </a:solidFill>
          </c:spPr>
          <c:invertIfNegative val="0"/>
          <c:dLbls>
            <c:dLbl>
              <c:idx val="0"/>
              <c:layout>
                <c:manualLayout>
                  <c:x val="4.1666666666666664E-2"/>
                  <c:y val="-2.7777777777777776E-2"/>
                </c:manualLayout>
              </c:layout>
              <c:showLegendKey val="0"/>
              <c:showVal val="1"/>
              <c:showCatName val="0"/>
              <c:showSerName val="0"/>
              <c:showPercent val="0"/>
              <c:showBubbleSize val="0"/>
            </c:dLbl>
            <c:dLbl>
              <c:idx val="1"/>
              <c:layout>
                <c:manualLayout>
                  <c:x val="3.9531048274329669E-2"/>
                  <c:y val="-1.1999062750374144E-2"/>
                </c:manualLayout>
              </c:layout>
              <c:showLegendKey val="0"/>
              <c:showVal val="1"/>
              <c:showCatName val="0"/>
              <c:showSerName val="0"/>
              <c:showPercent val="0"/>
              <c:showBubbleSize val="0"/>
            </c:dLbl>
            <c:dLbl>
              <c:idx val="2"/>
              <c:layout>
                <c:manualLayout>
                  <c:x val="5.8333333333333438E-2"/>
                  <c:y val="-3.7037037037037035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контингент!$B$1:$D$1</c:f>
              <c:strCache>
                <c:ptCount val="3"/>
                <c:pt idx="0">
                  <c:v>2018-19</c:v>
                </c:pt>
                <c:pt idx="1">
                  <c:v>2019-20</c:v>
                </c:pt>
                <c:pt idx="2">
                  <c:v>2020-21</c:v>
                </c:pt>
              </c:strCache>
            </c:strRef>
          </c:cat>
          <c:val>
            <c:numRef>
              <c:f>контингент!$B$3:$D$3</c:f>
              <c:numCache>
                <c:formatCode>General</c:formatCode>
                <c:ptCount val="3"/>
                <c:pt idx="0">
                  <c:v>9468</c:v>
                </c:pt>
                <c:pt idx="1">
                  <c:v>9398</c:v>
                </c:pt>
                <c:pt idx="2">
                  <c:v>10029</c:v>
                </c:pt>
              </c:numCache>
            </c:numRef>
          </c:val>
        </c:ser>
        <c:dLbls>
          <c:showLegendKey val="0"/>
          <c:showVal val="0"/>
          <c:showCatName val="0"/>
          <c:showSerName val="0"/>
          <c:showPercent val="0"/>
          <c:showBubbleSize val="0"/>
        </c:dLbls>
        <c:gapWidth val="150"/>
        <c:shape val="cylinder"/>
        <c:axId val="33719808"/>
        <c:axId val="33721344"/>
        <c:axId val="0"/>
      </c:bar3DChart>
      <c:catAx>
        <c:axId val="33719808"/>
        <c:scaling>
          <c:orientation val="minMax"/>
        </c:scaling>
        <c:delete val="0"/>
        <c:axPos val="b"/>
        <c:majorTickMark val="out"/>
        <c:minorTickMark val="none"/>
        <c:tickLblPos val="nextTo"/>
        <c:txPr>
          <a:bodyPr/>
          <a:lstStyle/>
          <a:p>
            <a:pPr>
              <a:defRPr sz="1200" b="1"/>
            </a:pPr>
            <a:endParaRPr lang="ru-RU"/>
          </a:p>
        </c:txPr>
        <c:crossAx val="33721344"/>
        <c:crosses val="autoZero"/>
        <c:auto val="1"/>
        <c:lblAlgn val="ctr"/>
        <c:lblOffset val="100"/>
        <c:noMultiLvlLbl val="0"/>
      </c:catAx>
      <c:valAx>
        <c:axId val="33721344"/>
        <c:scaling>
          <c:orientation val="minMax"/>
        </c:scaling>
        <c:delete val="0"/>
        <c:axPos val="l"/>
        <c:majorGridlines/>
        <c:numFmt formatCode="General" sourceLinked="1"/>
        <c:majorTickMark val="out"/>
        <c:minorTickMark val="none"/>
        <c:tickLblPos val="nextTo"/>
        <c:crossAx val="33719808"/>
        <c:crosses val="autoZero"/>
        <c:crossBetween val="between"/>
      </c:valAx>
    </c:plotArea>
    <c:legend>
      <c:legendPos val="b"/>
      <c:layout/>
      <c:overlay val="0"/>
      <c:txPr>
        <a:bodyPr/>
        <a:lstStyle/>
        <a:p>
          <a:pPr>
            <a:defRPr sz="1200" b="1"/>
          </a:pPr>
          <a:endParaRPr lang="ru-RU"/>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0"/>
              <c:layout>
                <c:manualLayout>
                  <c:x val="9.4444444444444442E-2"/>
                  <c:y val="-4.6296296296296294E-3"/>
                </c:manualLayout>
              </c:layout>
              <c:showLegendKey val="0"/>
              <c:showVal val="1"/>
              <c:showCatName val="0"/>
              <c:showSerName val="0"/>
              <c:showPercent val="0"/>
              <c:showBubbleSize val="0"/>
            </c:dLbl>
            <c:dLbl>
              <c:idx val="1"/>
              <c:layout>
                <c:manualLayout>
                  <c:x val="7.4999999999999997E-2"/>
                  <c:y val="-2.7777777777777776E-2"/>
                </c:manualLayout>
              </c:layout>
              <c:showLegendKey val="0"/>
              <c:showVal val="1"/>
              <c:showCatName val="0"/>
              <c:showSerName val="0"/>
              <c:showPercent val="0"/>
              <c:showBubbleSize val="0"/>
            </c:dLbl>
            <c:dLbl>
              <c:idx val="2"/>
              <c:layout>
                <c:manualLayout>
                  <c:x val="5.8333333333333334E-2"/>
                  <c:y val="-2.3148148148148147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контингент!$J$2:$L$2</c:f>
              <c:strCache>
                <c:ptCount val="3"/>
                <c:pt idx="0">
                  <c:v>2018-19</c:v>
                </c:pt>
                <c:pt idx="1">
                  <c:v>2019-20</c:v>
                </c:pt>
                <c:pt idx="2">
                  <c:v>2020-21</c:v>
                </c:pt>
              </c:strCache>
            </c:strRef>
          </c:cat>
          <c:val>
            <c:numRef>
              <c:f>контингент!$J$3:$L$3</c:f>
              <c:numCache>
                <c:formatCode>0.0%</c:formatCode>
                <c:ptCount val="3"/>
                <c:pt idx="0">
                  <c:v>0.92900000000000005</c:v>
                </c:pt>
                <c:pt idx="1">
                  <c:v>0.92700000000000005</c:v>
                </c:pt>
                <c:pt idx="2">
                  <c:v>0.92400000000000004</c:v>
                </c:pt>
              </c:numCache>
            </c:numRef>
          </c:val>
        </c:ser>
        <c:dLbls>
          <c:showLegendKey val="0"/>
          <c:showVal val="0"/>
          <c:showCatName val="0"/>
          <c:showSerName val="0"/>
          <c:showPercent val="0"/>
          <c:showBubbleSize val="0"/>
        </c:dLbls>
        <c:gapWidth val="150"/>
        <c:shape val="cylinder"/>
        <c:axId val="33987968"/>
        <c:axId val="33989760"/>
        <c:axId val="0"/>
      </c:bar3DChart>
      <c:catAx>
        <c:axId val="33987968"/>
        <c:scaling>
          <c:orientation val="minMax"/>
        </c:scaling>
        <c:delete val="0"/>
        <c:axPos val="b"/>
        <c:majorTickMark val="out"/>
        <c:minorTickMark val="none"/>
        <c:tickLblPos val="nextTo"/>
        <c:txPr>
          <a:bodyPr/>
          <a:lstStyle/>
          <a:p>
            <a:pPr>
              <a:defRPr sz="1200" b="1"/>
            </a:pPr>
            <a:endParaRPr lang="ru-RU"/>
          </a:p>
        </c:txPr>
        <c:crossAx val="33989760"/>
        <c:crosses val="autoZero"/>
        <c:auto val="1"/>
        <c:lblAlgn val="ctr"/>
        <c:lblOffset val="100"/>
        <c:noMultiLvlLbl val="0"/>
      </c:catAx>
      <c:valAx>
        <c:axId val="33989760"/>
        <c:scaling>
          <c:orientation val="minMax"/>
        </c:scaling>
        <c:delete val="0"/>
        <c:axPos val="l"/>
        <c:majorGridlines/>
        <c:numFmt formatCode="0.0%" sourceLinked="1"/>
        <c:majorTickMark val="out"/>
        <c:minorTickMark val="none"/>
        <c:tickLblPos val="nextTo"/>
        <c:crossAx val="339879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контингент!$A$22</c:f>
              <c:strCache>
                <c:ptCount val="1"/>
                <c:pt idx="0">
                  <c:v>Күндүзгү о/ф</c:v>
                </c:pt>
              </c:strCache>
            </c:strRef>
          </c:tx>
          <c:spPr>
            <a:solidFill>
              <a:srgbClr val="0070C0"/>
            </a:solidFill>
          </c:spPr>
          <c:invertIfNegative val="0"/>
          <c:dLbls>
            <c:txPr>
              <a:bodyPr/>
              <a:lstStyle/>
              <a:p>
                <a:pPr>
                  <a:defRPr sz="1200" b="1"/>
                </a:pPr>
                <a:endParaRPr lang="ru-RU"/>
              </a:p>
            </c:txPr>
            <c:showLegendKey val="0"/>
            <c:showVal val="1"/>
            <c:showCatName val="0"/>
            <c:showSerName val="0"/>
            <c:showPercent val="0"/>
            <c:showBubbleSize val="0"/>
            <c:showLeaderLines val="0"/>
          </c:dLbls>
          <c:cat>
            <c:strRef>
              <c:f>контингент!$B$21:$D$21</c:f>
              <c:strCache>
                <c:ptCount val="3"/>
                <c:pt idx="0">
                  <c:v>2018-19</c:v>
                </c:pt>
                <c:pt idx="1">
                  <c:v>2019-20</c:v>
                </c:pt>
                <c:pt idx="2">
                  <c:v>2020-21</c:v>
                </c:pt>
              </c:strCache>
            </c:strRef>
          </c:cat>
          <c:val>
            <c:numRef>
              <c:f>контингент!$B$22:$D$22</c:f>
              <c:numCache>
                <c:formatCode>0.0%</c:formatCode>
                <c:ptCount val="3"/>
                <c:pt idx="0">
                  <c:v>0.77100000000000002</c:v>
                </c:pt>
                <c:pt idx="1">
                  <c:v>0.76</c:v>
                </c:pt>
                <c:pt idx="2">
                  <c:v>0.78200000000000003</c:v>
                </c:pt>
              </c:numCache>
            </c:numRef>
          </c:val>
        </c:ser>
        <c:ser>
          <c:idx val="1"/>
          <c:order val="1"/>
          <c:tx>
            <c:strRef>
              <c:f>контингент!$A$23</c:f>
              <c:strCache>
                <c:ptCount val="1"/>
                <c:pt idx="0">
                  <c:v>Сырттан о/ф</c:v>
                </c:pt>
              </c:strCache>
            </c:strRef>
          </c:tx>
          <c:spPr>
            <a:solidFill>
              <a:srgbClr val="FF0000"/>
            </a:solidFill>
          </c:spPr>
          <c:invertIfNegative val="0"/>
          <c:dLbls>
            <c:dLbl>
              <c:idx val="0"/>
              <c:layout>
                <c:manualLayout>
                  <c:x val="2.7777777777777776E-2"/>
                  <c:y val="-2.7777777777777776E-2"/>
                </c:manualLayout>
              </c:layout>
              <c:spPr/>
              <c:txPr>
                <a:bodyPr/>
                <a:lstStyle/>
                <a:p>
                  <a:pPr>
                    <a:defRPr sz="1200" b="1"/>
                  </a:pPr>
                  <a:endParaRPr lang="ru-RU"/>
                </a:p>
              </c:txPr>
              <c:showLegendKey val="0"/>
              <c:showVal val="1"/>
              <c:showCatName val="0"/>
              <c:showSerName val="0"/>
              <c:showPercent val="0"/>
              <c:showBubbleSize val="0"/>
            </c:dLbl>
            <c:dLbl>
              <c:idx val="1"/>
              <c:layout>
                <c:manualLayout>
                  <c:x val="3.6111111111111108E-2"/>
                  <c:y val="-1.3888888888888888E-2"/>
                </c:manualLayout>
              </c:layout>
              <c:spPr/>
              <c:txPr>
                <a:bodyPr/>
                <a:lstStyle/>
                <a:p>
                  <a:pPr>
                    <a:defRPr sz="1200" b="1"/>
                  </a:pPr>
                  <a:endParaRPr lang="ru-RU"/>
                </a:p>
              </c:txPr>
              <c:showLegendKey val="0"/>
              <c:showVal val="1"/>
              <c:showCatName val="0"/>
              <c:showSerName val="0"/>
              <c:showPercent val="0"/>
              <c:showBubbleSize val="0"/>
            </c:dLbl>
            <c:dLbl>
              <c:idx val="2"/>
              <c:layout>
                <c:manualLayout>
                  <c:x val="3.888888888888889E-2"/>
                  <c:y val="-2.7777777777777776E-2"/>
                </c:manualLayout>
              </c:layout>
              <c:spPr/>
              <c:txPr>
                <a:bodyPr/>
                <a:lstStyle/>
                <a:p>
                  <a:pPr>
                    <a:defRPr sz="1200" b="1"/>
                  </a:pPr>
                  <a:endParaRPr lang="ru-RU"/>
                </a:p>
              </c:txPr>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контингент!$B$21:$D$21</c:f>
              <c:strCache>
                <c:ptCount val="3"/>
                <c:pt idx="0">
                  <c:v>2018-19</c:v>
                </c:pt>
                <c:pt idx="1">
                  <c:v>2019-20</c:v>
                </c:pt>
                <c:pt idx="2">
                  <c:v>2020-21</c:v>
                </c:pt>
              </c:strCache>
            </c:strRef>
          </c:cat>
          <c:val>
            <c:numRef>
              <c:f>контингент!$B$23:$D$23</c:f>
              <c:numCache>
                <c:formatCode>0.0%</c:formatCode>
                <c:ptCount val="3"/>
                <c:pt idx="0">
                  <c:v>0.22900000000000001</c:v>
                </c:pt>
                <c:pt idx="1">
                  <c:v>0.24</c:v>
                </c:pt>
                <c:pt idx="2">
                  <c:v>0.218</c:v>
                </c:pt>
              </c:numCache>
            </c:numRef>
          </c:val>
        </c:ser>
        <c:dLbls>
          <c:showLegendKey val="0"/>
          <c:showVal val="0"/>
          <c:showCatName val="0"/>
          <c:showSerName val="0"/>
          <c:showPercent val="0"/>
          <c:showBubbleSize val="0"/>
        </c:dLbls>
        <c:gapWidth val="150"/>
        <c:shape val="cylinder"/>
        <c:axId val="35235712"/>
        <c:axId val="35237248"/>
        <c:axId val="0"/>
      </c:bar3DChart>
      <c:catAx>
        <c:axId val="35235712"/>
        <c:scaling>
          <c:orientation val="minMax"/>
        </c:scaling>
        <c:delete val="0"/>
        <c:axPos val="b"/>
        <c:majorTickMark val="out"/>
        <c:minorTickMark val="none"/>
        <c:tickLblPos val="nextTo"/>
        <c:txPr>
          <a:bodyPr/>
          <a:lstStyle/>
          <a:p>
            <a:pPr>
              <a:defRPr sz="1200" b="1"/>
            </a:pPr>
            <a:endParaRPr lang="ru-RU"/>
          </a:p>
        </c:txPr>
        <c:crossAx val="35237248"/>
        <c:crosses val="autoZero"/>
        <c:auto val="1"/>
        <c:lblAlgn val="ctr"/>
        <c:lblOffset val="100"/>
        <c:noMultiLvlLbl val="0"/>
      </c:catAx>
      <c:valAx>
        <c:axId val="35237248"/>
        <c:scaling>
          <c:orientation val="minMax"/>
        </c:scaling>
        <c:delete val="0"/>
        <c:axPos val="l"/>
        <c:majorGridlines/>
        <c:numFmt formatCode="0.0%" sourceLinked="1"/>
        <c:majorTickMark val="out"/>
        <c:minorTickMark val="none"/>
        <c:tickLblPos val="nextTo"/>
        <c:crossAx val="35235712"/>
        <c:crosses val="autoZero"/>
        <c:crossBetween val="between"/>
      </c:valAx>
    </c:plotArea>
    <c:legend>
      <c:legendPos val="b"/>
      <c:layout/>
      <c:overlay val="0"/>
      <c:txPr>
        <a:bodyPr/>
        <a:lstStyle/>
        <a:p>
          <a:pPr>
            <a:defRPr sz="1200" b="1"/>
          </a:pPr>
          <a:endParaRPr lang="ru-RU"/>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успеваемость!$B$2</c:f>
              <c:strCache>
                <c:ptCount val="1"/>
                <c:pt idx="0">
                  <c:v>2020-21</c:v>
                </c:pt>
              </c:strCache>
            </c:strRef>
          </c:tx>
          <c:spPr>
            <a:solidFill>
              <a:srgbClr val="FF0000"/>
            </a:solidFill>
          </c:spPr>
          <c:invertIfNegative val="0"/>
          <c:dLbls>
            <c:txPr>
              <a:bodyPr/>
              <a:lstStyle/>
              <a:p>
                <a:pPr>
                  <a:defRPr sz="1200" b="1"/>
                </a:pPr>
                <a:endParaRPr lang="ru-RU"/>
              </a:p>
            </c:txPr>
            <c:showLegendKey val="0"/>
            <c:showVal val="1"/>
            <c:showCatName val="0"/>
            <c:showSerName val="0"/>
            <c:showPercent val="0"/>
            <c:showBubbleSize val="0"/>
            <c:showLeaderLines val="0"/>
          </c:dLbls>
          <c:cat>
            <c:strRef>
              <c:f>успеваемость!$A$3:$A$12</c:f>
              <c:strCache>
                <c:ptCount val="10"/>
                <c:pt idx="0">
                  <c:v>МТФ</c:v>
                </c:pt>
                <c:pt idx="1">
                  <c:v>УМКФ</c:v>
                </c:pt>
                <c:pt idx="2">
                  <c:v>ТФ</c:v>
                </c:pt>
                <c:pt idx="3">
                  <c:v>ЭФ</c:v>
                </c:pt>
                <c:pt idx="4">
                  <c:v>БББПИ</c:v>
                </c:pt>
                <c:pt idx="5">
                  <c:v>КГТИ</c:v>
                </c:pt>
                <c:pt idx="6">
                  <c:v>ЭТИ</c:v>
                </c:pt>
                <c:pt idx="7">
                  <c:v>ИЭФ</c:v>
                </c:pt>
                <c:pt idx="8">
                  <c:v>МЖМ</c:v>
                </c:pt>
                <c:pt idx="9">
                  <c:v>ПК</c:v>
                </c:pt>
              </c:strCache>
            </c:strRef>
          </c:cat>
          <c:val>
            <c:numRef>
              <c:f>успеваемость!$B$3:$B$12</c:f>
              <c:numCache>
                <c:formatCode>0.0%</c:formatCode>
                <c:ptCount val="10"/>
                <c:pt idx="0">
                  <c:v>0.48199999999999998</c:v>
                </c:pt>
                <c:pt idx="1">
                  <c:v>0.65500000000000003</c:v>
                </c:pt>
                <c:pt idx="2">
                  <c:v>0.70499999999999996</c:v>
                </c:pt>
                <c:pt idx="3">
                  <c:v>0.63600000000000001</c:v>
                </c:pt>
                <c:pt idx="4">
                  <c:v>0.57799999999999996</c:v>
                </c:pt>
                <c:pt idx="5">
                  <c:v>0.61</c:v>
                </c:pt>
                <c:pt idx="6">
                  <c:v>0.63</c:v>
                </c:pt>
                <c:pt idx="7">
                  <c:v>0.69099999999999995</c:v>
                </c:pt>
                <c:pt idx="8">
                  <c:v>0.75600000000000001</c:v>
                </c:pt>
                <c:pt idx="9">
                  <c:v>0.621</c:v>
                </c:pt>
              </c:numCache>
            </c:numRef>
          </c:val>
        </c:ser>
        <c:ser>
          <c:idx val="1"/>
          <c:order val="1"/>
          <c:tx>
            <c:strRef>
              <c:f>успеваемость!$C$2</c:f>
              <c:strCache>
                <c:ptCount val="1"/>
                <c:pt idx="0">
                  <c:v>2019-20</c:v>
                </c:pt>
              </c:strCache>
            </c:strRef>
          </c:tx>
          <c:spPr>
            <a:solidFill>
              <a:srgbClr val="0070C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успеваемость!$A$3:$A$12</c:f>
              <c:strCache>
                <c:ptCount val="10"/>
                <c:pt idx="0">
                  <c:v>МТФ</c:v>
                </c:pt>
                <c:pt idx="1">
                  <c:v>УМКФ</c:v>
                </c:pt>
                <c:pt idx="2">
                  <c:v>ТФ</c:v>
                </c:pt>
                <c:pt idx="3">
                  <c:v>ЭФ</c:v>
                </c:pt>
                <c:pt idx="4">
                  <c:v>БББПИ</c:v>
                </c:pt>
                <c:pt idx="5">
                  <c:v>КГТИ</c:v>
                </c:pt>
                <c:pt idx="6">
                  <c:v>ЭТИ</c:v>
                </c:pt>
                <c:pt idx="7">
                  <c:v>ИЭФ</c:v>
                </c:pt>
                <c:pt idx="8">
                  <c:v>МЖМ</c:v>
                </c:pt>
                <c:pt idx="9">
                  <c:v>ПК</c:v>
                </c:pt>
              </c:strCache>
            </c:strRef>
          </c:cat>
          <c:val>
            <c:numRef>
              <c:f>успеваемость!$C$3:$C$12</c:f>
              <c:numCache>
                <c:formatCode>0.0%</c:formatCode>
                <c:ptCount val="10"/>
                <c:pt idx="0">
                  <c:v>0.50700000000000001</c:v>
                </c:pt>
                <c:pt idx="1">
                  <c:v>0.64900000000000002</c:v>
                </c:pt>
                <c:pt idx="2">
                  <c:v>0.74199999999999999</c:v>
                </c:pt>
                <c:pt idx="3">
                  <c:v>0.72799999999999998</c:v>
                </c:pt>
                <c:pt idx="4">
                  <c:v>0.623</c:v>
                </c:pt>
                <c:pt idx="5">
                  <c:v>0.58599999999999997</c:v>
                </c:pt>
                <c:pt idx="6">
                  <c:v>0.61099999999999999</c:v>
                </c:pt>
                <c:pt idx="7">
                  <c:v>0.64600000000000002</c:v>
                </c:pt>
                <c:pt idx="8">
                  <c:v>0.627</c:v>
                </c:pt>
                <c:pt idx="9">
                  <c:v>0.79</c:v>
                </c:pt>
              </c:numCache>
            </c:numRef>
          </c:val>
        </c:ser>
        <c:dLbls>
          <c:showLegendKey val="0"/>
          <c:showVal val="0"/>
          <c:showCatName val="0"/>
          <c:showSerName val="0"/>
          <c:showPercent val="0"/>
          <c:showBubbleSize val="0"/>
        </c:dLbls>
        <c:gapWidth val="150"/>
        <c:shape val="cylinder"/>
        <c:axId val="144247808"/>
        <c:axId val="144249600"/>
        <c:axId val="0"/>
      </c:bar3DChart>
      <c:catAx>
        <c:axId val="144247808"/>
        <c:scaling>
          <c:orientation val="minMax"/>
        </c:scaling>
        <c:delete val="0"/>
        <c:axPos val="l"/>
        <c:majorTickMark val="out"/>
        <c:minorTickMark val="none"/>
        <c:tickLblPos val="nextTo"/>
        <c:txPr>
          <a:bodyPr/>
          <a:lstStyle/>
          <a:p>
            <a:pPr>
              <a:defRPr sz="1200" b="1"/>
            </a:pPr>
            <a:endParaRPr lang="ru-RU"/>
          </a:p>
        </c:txPr>
        <c:crossAx val="144249600"/>
        <c:crosses val="autoZero"/>
        <c:auto val="1"/>
        <c:lblAlgn val="ctr"/>
        <c:lblOffset val="100"/>
        <c:noMultiLvlLbl val="0"/>
      </c:catAx>
      <c:valAx>
        <c:axId val="144249600"/>
        <c:scaling>
          <c:orientation val="minMax"/>
        </c:scaling>
        <c:delete val="0"/>
        <c:axPos val="b"/>
        <c:majorGridlines/>
        <c:numFmt formatCode="0.0%" sourceLinked="1"/>
        <c:majorTickMark val="out"/>
        <c:minorTickMark val="none"/>
        <c:tickLblPos val="nextTo"/>
        <c:crossAx val="144247808"/>
        <c:crosses val="autoZero"/>
        <c:crossBetween val="between"/>
      </c:valAx>
    </c:plotArea>
    <c:legend>
      <c:legendPos val="b"/>
      <c:overlay val="0"/>
      <c:txPr>
        <a:bodyPr/>
        <a:lstStyle/>
        <a:p>
          <a:pPr>
            <a:defRPr sz="1200" b="1"/>
          </a:pPr>
          <a:endParaRPr lang="ru-RU"/>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успеваемость!$B$27</c:f>
              <c:strCache>
                <c:ptCount val="1"/>
                <c:pt idx="0">
                  <c:v>2020-21</c:v>
                </c:pt>
              </c:strCache>
            </c:strRef>
          </c:tx>
          <c:spPr>
            <a:solidFill>
              <a:srgbClr val="FF0000"/>
            </a:solidFill>
          </c:spPr>
          <c:invertIfNegative val="0"/>
          <c:dLbls>
            <c:txPr>
              <a:bodyPr/>
              <a:lstStyle/>
              <a:p>
                <a:pPr>
                  <a:defRPr sz="1400" b="1"/>
                </a:pPr>
                <a:endParaRPr lang="ru-RU"/>
              </a:p>
            </c:txPr>
            <c:showLegendKey val="0"/>
            <c:showVal val="1"/>
            <c:showCatName val="0"/>
            <c:showSerName val="0"/>
            <c:showPercent val="0"/>
            <c:showBubbleSize val="0"/>
            <c:showLeaderLines val="0"/>
          </c:dLbls>
          <c:cat>
            <c:strRef>
              <c:f>успеваемость!$A$28:$A$33</c:f>
              <c:strCache>
                <c:ptCount val="6"/>
                <c:pt idx="0">
                  <c:v>МТФ сырт.</c:v>
                </c:pt>
                <c:pt idx="1">
                  <c:v>УМКФ сырт.</c:v>
                </c:pt>
                <c:pt idx="2">
                  <c:v>ТФ сырт.</c:v>
                </c:pt>
                <c:pt idx="3">
                  <c:v>ЭФ сырт.</c:v>
                </c:pt>
                <c:pt idx="4">
                  <c:v>ЭТИ сырт.</c:v>
                </c:pt>
                <c:pt idx="5">
                  <c:v>ИЭФ сырт.</c:v>
                </c:pt>
              </c:strCache>
            </c:strRef>
          </c:cat>
          <c:val>
            <c:numRef>
              <c:f>успеваемость!$B$28:$B$33</c:f>
              <c:numCache>
                <c:formatCode>0.0%</c:formatCode>
                <c:ptCount val="6"/>
                <c:pt idx="0">
                  <c:v>0.85899999999999999</c:v>
                </c:pt>
                <c:pt idx="1">
                  <c:v>0.88700000000000001</c:v>
                </c:pt>
                <c:pt idx="2">
                  <c:v>0.74299999999999999</c:v>
                </c:pt>
                <c:pt idx="3">
                  <c:v>0.81100000000000005</c:v>
                </c:pt>
                <c:pt idx="4">
                  <c:v>0.88500000000000001</c:v>
                </c:pt>
                <c:pt idx="5">
                  <c:v>0.90300000000000002</c:v>
                </c:pt>
              </c:numCache>
            </c:numRef>
          </c:val>
        </c:ser>
        <c:ser>
          <c:idx val="1"/>
          <c:order val="1"/>
          <c:tx>
            <c:strRef>
              <c:f>успеваемость!$C$27</c:f>
              <c:strCache>
                <c:ptCount val="1"/>
                <c:pt idx="0">
                  <c:v>2019-20</c:v>
                </c:pt>
              </c:strCache>
            </c:strRef>
          </c:tx>
          <c:spPr>
            <a:solidFill>
              <a:srgbClr val="0070C0"/>
            </a:solidFill>
          </c:spPr>
          <c:invertIfNegative val="0"/>
          <c:dLbls>
            <c:dLbl>
              <c:idx val="5"/>
              <c:layout>
                <c:manualLayout>
                  <c:x val="7.2879872851594231E-3"/>
                  <c:y val="-1.70255632416366E-2"/>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успеваемость!$A$28:$A$33</c:f>
              <c:strCache>
                <c:ptCount val="6"/>
                <c:pt idx="0">
                  <c:v>МТФ сырт.</c:v>
                </c:pt>
                <c:pt idx="1">
                  <c:v>УМКФ сырт.</c:v>
                </c:pt>
                <c:pt idx="2">
                  <c:v>ТФ сырт.</c:v>
                </c:pt>
                <c:pt idx="3">
                  <c:v>ЭФ сырт.</c:v>
                </c:pt>
                <c:pt idx="4">
                  <c:v>ЭТИ сырт.</c:v>
                </c:pt>
                <c:pt idx="5">
                  <c:v>ИЭФ сырт.</c:v>
                </c:pt>
              </c:strCache>
            </c:strRef>
          </c:cat>
          <c:val>
            <c:numRef>
              <c:f>успеваемость!$C$28:$C$33</c:f>
              <c:numCache>
                <c:formatCode>0.0%</c:formatCode>
                <c:ptCount val="6"/>
                <c:pt idx="0">
                  <c:v>0.84899999999999998</c:v>
                </c:pt>
                <c:pt idx="1">
                  <c:v>0.85399999999999998</c:v>
                </c:pt>
                <c:pt idx="2">
                  <c:v>0.69099999999999995</c:v>
                </c:pt>
                <c:pt idx="3">
                  <c:v>0.55600000000000005</c:v>
                </c:pt>
                <c:pt idx="4">
                  <c:v>0.75900000000000001</c:v>
                </c:pt>
                <c:pt idx="5">
                  <c:v>0.89600000000000002</c:v>
                </c:pt>
              </c:numCache>
            </c:numRef>
          </c:val>
        </c:ser>
        <c:dLbls>
          <c:showLegendKey val="0"/>
          <c:showVal val="0"/>
          <c:showCatName val="0"/>
          <c:showSerName val="0"/>
          <c:showPercent val="0"/>
          <c:showBubbleSize val="0"/>
        </c:dLbls>
        <c:gapWidth val="150"/>
        <c:shape val="cylinder"/>
        <c:axId val="145878016"/>
        <c:axId val="145892096"/>
        <c:axId val="0"/>
      </c:bar3DChart>
      <c:catAx>
        <c:axId val="145878016"/>
        <c:scaling>
          <c:orientation val="minMax"/>
        </c:scaling>
        <c:delete val="0"/>
        <c:axPos val="l"/>
        <c:majorTickMark val="out"/>
        <c:minorTickMark val="none"/>
        <c:tickLblPos val="nextTo"/>
        <c:txPr>
          <a:bodyPr/>
          <a:lstStyle/>
          <a:p>
            <a:pPr>
              <a:defRPr sz="1200" b="1"/>
            </a:pPr>
            <a:endParaRPr lang="ru-RU"/>
          </a:p>
        </c:txPr>
        <c:crossAx val="145892096"/>
        <c:crosses val="autoZero"/>
        <c:auto val="1"/>
        <c:lblAlgn val="ctr"/>
        <c:lblOffset val="100"/>
        <c:noMultiLvlLbl val="0"/>
      </c:catAx>
      <c:valAx>
        <c:axId val="145892096"/>
        <c:scaling>
          <c:orientation val="minMax"/>
        </c:scaling>
        <c:delete val="0"/>
        <c:axPos val="b"/>
        <c:majorGridlines/>
        <c:numFmt formatCode="0.0%" sourceLinked="1"/>
        <c:majorTickMark val="out"/>
        <c:minorTickMark val="none"/>
        <c:tickLblPos val="nextTo"/>
        <c:crossAx val="145878016"/>
        <c:crosses val="autoZero"/>
        <c:crossBetween val="between"/>
      </c:valAx>
    </c:plotArea>
    <c:legend>
      <c:legendPos val="b"/>
      <c:overlay val="0"/>
      <c:txPr>
        <a:bodyPr/>
        <a:lstStyle/>
        <a:p>
          <a:pPr>
            <a:defRPr sz="1200" b="1"/>
          </a:pPr>
          <a:endParaRPr lang="ru-RU"/>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успеваемость!$S$2</c:f>
              <c:strCache>
                <c:ptCount val="1"/>
                <c:pt idx="0">
                  <c:v>2020-21</c:v>
                </c:pt>
              </c:strCache>
            </c:strRef>
          </c:tx>
          <c:spPr>
            <a:solidFill>
              <a:srgbClr val="FF0000"/>
            </a:solidFill>
          </c:spPr>
          <c:invertIfNegative val="0"/>
          <c:dLbls>
            <c:dLbl>
              <c:idx val="0"/>
              <c:layout>
                <c:manualLayout>
                  <c:x val="2.5196850393700787E-2"/>
                  <c:y val="0"/>
                </c:manualLayout>
              </c:layout>
              <c:showLegendKey val="0"/>
              <c:showVal val="1"/>
              <c:showCatName val="0"/>
              <c:showSerName val="0"/>
              <c:showPercent val="0"/>
              <c:showBubbleSize val="0"/>
            </c:dLbl>
            <c:dLbl>
              <c:idx val="1"/>
              <c:layout>
                <c:manualLayout>
                  <c:x val="1.5748031496062992E-2"/>
                  <c:y val="0"/>
                </c:manualLayout>
              </c:layout>
              <c:showLegendKey val="0"/>
              <c:showVal val="1"/>
              <c:showCatName val="0"/>
              <c:showSerName val="0"/>
              <c:showPercent val="0"/>
              <c:showBubbleSize val="0"/>
            </c:dLbl>
            <c:dLbl>
              <c:idx val="2"/>
              <c:layout>
                <c:manualLayout>
                  <c:x val="1.1023622047244094E-2"/>
                  <c:y val="4.5861467285925678E-17"/>
                </c:manualLayout>
              </c:layout>
              <c:showLegendKey val="0"/>
              <c:showVal val="1"/>
              <c:showCatName val="0"/>
              <c:showSerName val="0"/>
              <c:showPercent val="0"/>
              <c:showBubbleSize val="0"/>
            </c:dLbl>
            <c:dLbl>
              <c:idx val="3"/>
              <c:layout>
                <c:manualLayout>
                  <c:x val="1.2598425196850394E-2"/>
                  <c:y val="0"/>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успеваемость!$R$3:$R$6</c:f>
              <c:strCache>
                <c:ptCount val="4"/>
                <c:pt idx="0">
                  <c:v>Токмок ш.филиал</c:v>
                </c:pt>
                <c:pt idx="1">
                  <c:v>Кара-Балта ш.филиал</c:v>
                </c:pt>
                <c:pt idx="2">
                  <c:v>Кара-Көл ш.филиал</c:v>
                </c:pt>
                <c:pt idx="3">
                  <c:v>Кызыл-Кия ш.филиал</c:v>
                </c:pt>
              </c:strCache>
            </c:strRef>
          </c:cat>
          <c:val>
            <c:numRef>
              <c:f>успеваемость!$S$3:$S$6</c:f>
              <c:numCache>
                <c:formatCode>0.0%</c:formatCode>
                <c:ptCount val="4"/>
                <c:pt idx="0">
                  <c:v>0.39500000000000002</c:v>
                </c:pt>
                <c:pt idx="1">
                  <c:v>0.65900000000000003</c:v>
                </c:pt>
                <c:pt idx="2">
                  <c:v>0.48099999999999998</c:v>
                </c:pt>
                <c:pt idx="3">
                  <c:v>0.83599999999999997</c:v>
                </c:pt>
              </c:numCache>
            </c:numRef>
          </c:val>
        </c:ser>
        <c:ser>
          <c:idx val="1"/>
          <c:order val="1"/>
          <c:tx>
            <c:strRef>
              <c:f>успеваемость!$T$2</c:f>
              <c:strCache>
                <c:ptCount val="1"/>
                <c:pt idx="0">
                  <c:v>2019-20</c:v>
                </c:pt>
              </c:strCache>
            </c:strRef>
          </c:tx>
          <c:spPr>
            <a:solidFill>
              <a:srgbClr val="0070C0"/>
            </a:solidFill>
          </c:spPr>
          <c:invertIfNegative val="0"/>
          <c:dLbls>
            <c:dLbl>
              <c:idx val="0"/>
              <c:layout>
                <c:manualLayout>
                  <c:x val="3.1496062992125984E-2"/>
                  <c:y val="2.5015634771732333E-3"/>
                </c:manualLayout>
              </c:layout>
              <c:showLegendKey val="0"/>
              <c:showVal val="1"/>
              <c:showCatName val="0"/>
              <c:showSerName val="0"/>
              <c:showPercent val="0"/>
              <c:showBubbleSize val="0"/>
            </c:dLbl>
            <c:dLbl>
              <c:idx val="1"/>
              <c:layout>
                <c:manualLayout>
                  <c:x val="2.0472440944881889E-2"/>
                  <c:y val="2.5015634771732333E-3"/>
                </c:manualLayout>
              </c:layout>
              <c:showLegendKey val="0"/>
              <c:showVal val="1"/>
              <c:showCatName val="0"/>
              <c:showSerName val="0"/>
              <c:showPercent val="0"/>
              <c:showBubbleSize val="0"/>
            </c:dLbl>
            <c:dLbl>
              <c:idx val="2"/>
              <c:layout>
                <c:manualLayout>
                  <c:x val="2.5196850393700787E-2"/>
                  <c:y val="5.0031269543465125E-3"/>
                </c:manualLayout>
              </c:layout>
              <c:showLegendKey val="0"/>
              <c:showVal val="1"/>
              <c:showCatName val="0"/>
              <c:showSerName val="0"/>
              <c:showPercent val="0"/>
              <c:showBubbleSize val="0"/>
            </c:dLbl>
            <c:dLbl>
              <c:idx val="3"/>
              <c:layout>
                <c:manualLayout>
                  <c:x val="1.2598425196850394E-2"/>
                  <c:y val="5.0031269543464665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0"/>
          </c:dLbls>
          <c:cat>
            <c:strRef>
              <c:f>успеваемость!$R$3:$R$6</c:f>
              <c:strCache>
                <c:ptCount val="4"/>
                <c:pt idx="0">
                  <c:v>Токмок ш.филиал</c:v>
                </c:pt>
                <c:pt idx="1">
                  <c:v>Кара-Балта ш.филиал</c:v>
                </c:pt>
                <c:pt idx="2">
                  <c:v>Кара-Көл ш.филиал</c:v>
                </c:pt>
                <c:pt idx="3">
                  <c:v>Кызыл-Кия ш.филиал</c:v>
                </c:pt>
              </c:strCache>
            </c:strRef>
          </c:cat>
          <c:val>
            <c:numRef>
              <c:f>успеваемость!$T$3:$T$6</c:f>
              <c:numCache>
                <c:formatCode>0.0%</c:formatCode>
                <c:ptCount val="4"/>
                <c:pt idx="0">
                  <c:v>0.8</c:v>
                </c:pt>
                <c:pt idx="1">
                  <c:v>0.97299999999999998</c:v>
                </c:pt>
                <c:pt idx="2">
                  <c:v>0.57899999999999996</c:v>
                </c:pt>
                <c:pt idx="3">
                  <c:v>0.86299999999999999</c:v>
                </c:pt>
              </c:numCache>
            </c:numRef>
          </c:val>
        </c:ser>
        <c:dLbls>
          <c:showLegendKey val="0"/>
          <c:showVal val="0"/>
          <c:showCatName val="0"/>
          <c:showSerName val="0"/>
          <c:showPercent val="0"/>
          <c:showBubbleSize val="0"/>
        </c:dLbls>
        <c:gapWidth val="150"/>
        <c:shape val="cylinder"/>
        <c:axId val="146021376"/>
        <c:axId val="146039552"/>
        <c:axId val="0"/>
      </c:bar3DChart>
      <c:catAx>
        <c:axId val="146021376"/>
        <c:scaling>
          <c:orientation val="minMax"/>
        </c:scaling>
        <c:delete val="0"/>
        <c:axPos val="l"/>
        <c:majorTickMark val="out"/>
        <c:minorTickMark val="none"/>
        <c:tickLblPos val="nextTo"/>
        <c:txPr>
          <a:bodyPr/>
          <a:lstStyle/>
          <a:p>
            <a:pPr>
              <a:defRPr sz="1200" b="1"/>
            </a:pPr>
            <a:endParaRPr lang="ru-RU"/>
          </a:p>
        </c:txPr>
        <c:crossAx val="146039552"/>
        <c:crosses val="autoZero"/>
        <c:auto val="1"/>
        <c:lblAlgn val="ctr"/>
        <c:lblOffset val="100"/>
        <c:noMultiLvlLbl val="0"/>
      </c:catAx>
      <c:valAx>
        <c:axId val="146039552"/>
        <c:scaling>
          <c:orientation val="minMax"/>
        </c:scaling>
        <c:delete val="0"/>
        <c:axPos val="b"/>
        <c:majorGridlines/>
        <c:numFmt formatCode="0.0%" sourceLinked="1"/>
        <c:majorTickMark val="out"/>
        <c:minorTickMark val="none"/>
        <c:tickLblPos val="nextTo"/>
        <c:crossAx val="146021376"/>
        <c:crosses val="autoZero"/>
        <c:crossBetween val="between"/>
      </c:valAx>
    </c:plotArea>
    <c:legend>
      <c:legendPos val="r"/>
      <c:overlay val="0"/>
      <c:txPr>
        <a:bodyPr/>
        <a:lstStyle/>
        <a:p>
          <a:pPr>
            <a:defRPr sz="1200" b="1"/>
          </a:pPr>
          <a:endParaRPr lang="ru-RU"/>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4E0995-23CC-4C96-B1EA-148BD6E22804}" type="datetimeFigureOut">
              <a:rPr lang="ru-RU" smtClean="0"/>
              <a:t>04.04.2023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8A946B-096E-4E5F-B674-40DCEBAFE2B3}" type="slidenum">
              <a:rPr lang="ru-RU" smtClean="0"/>
              <a:t>‹#›</a:t>
            </a:fld>
            <a:endParaRPr lang="ru-RU"/>
          </a:p>
        </p:txBody>
      </p:sp>
    </p:spTree>
    <p:extLst>
      <p:ext uri="{BB962C8B-B14F-4D97-AF65-F5344CB8AC3E}">
        <p14:creationId xmlns:p14="http://schemas.microsoft.com/office/powerpoint/2010/main" val="1453296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CB690-26D1-4524-A93C-E40ECF0AC7A7}" type="datetimeFigureOut">
              <a:rPr lang="ru-RU" smtClean="0"/>
              <a:t>04.04.2023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DD42F-CA44-4BED-9DBE-1CA470A5B82E}" type="slidenum">
              <a:rPr lang="ru-RU" smtClean="0"/>
              <a:t>‹#›</a:t>
            </a:fld>
            <a:endParaRPr lang="ru-RU"/>
          </a:p>
        </p:txBody>
      </p:sp>
    </p:spTree>
    <p:extLst>
      <p:ext uri="{BB962C8B-B14F-4D97-AF65-F5344CB8AC3E}">
        <p14:creationId xmlns:p14="http://schemas.microsoft.com/office/powerpoint/2010/main" val="42137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F7DD42F-CA44-4BED-9DBE-1CA470A5B82E}" type="slidenum">
              <a:rPr lang="ru-RU" smtClean="0"/>
              <a:t>3</a:t>
            </a:fld>
            <a:endParaRPr lang="ru-RU"/>
          </a:p>
        </p:txBody>
      </p:sp>
    </p:spTree>
    <p:extLst>
      <p:ext uri="{BB962C8B-B14F-4D97-AF65-F5344CB8AC3E}">
        <p14:creationId xmlns:p14="http://schemas.microsoft.com/office/powerpoint/2010/main" val="26556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F7DD42F-CA44-4BED-9DBE-1CA470A5B82E}" type="slidenum">
              <a:rPr lang="ru-RU" smtClean="0"/>
              <a:t>24</a:t>
            </a:fld>
            <a:endParaRPr lang="ru-RU"/>
          </a:p>
        </p:txBody>
      </p:sp>
    </p:spTree>
    <p:extLst>
      <p:ext uri="{BB962C8B-B14F-4D97-AF65-F5344CB8AC3E}">
        <p14:creationId xmlns:p14="http://schemas.microsoft.com/office/powerpoint/2010/main" val="69833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1544A5C-9F3F-4B28-A409-7C99D8ED1B1F}" type="datetime1">
              <a:rPr lang="ru-RU" smtClean="0"/>
              <a:t>04.04.2023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EE7EC9BF-5A31-4E44-9528-9C0CC453928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15F76A-D5D5-4C71-9A1E-EFD4DD9583CC}" type="datetime1">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4A6CB0-1D0A-48A3-9A30-90CBE59B3CA8}" type="datetime1">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A4483C9-CC56-4ECF-AAE9-F5376C889D12}" type="datetime1">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D99FA59-8AA6-4EFF-A376-ACE88ADF97C7}" type="datetime1">
              <a:rPr lang="ru-RU" smtClean="0"/>
              <a:t>04.04.2023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EE7EC9BF-5A31-4E44-9528-9C0CC453928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4FEB93E-329E-4696-B500-98A8364C55D9}" type="datetime1">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7EC9BF-5A31-4E44-9528-9C0CC453928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4A6FDF5-C0E6-41E1-A566-8F783E1C8615}" type="datetime1">
              <a:rPr lang="ru-RU" smtClean="0"/>
              <a:t>04.04.2023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7EC9BF-5A31-4E44-9528-9C0CC453928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E700DA3-B636-41D0-889E-A7BF5919B903}" type="datetime1">
              <a:rPr lang="ru-RU" smtClean="0"/>
              <a:t>04.04.2023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0FC21E-01D1-4356-B5B0-69C7BC061EC2}" type="datetime1">
              <a:rPr lang="ru-RU" smtClean="0"/>
              <a:t>04.04.2023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2630281-A34B-4807-B28A-F7B6536EBE9A}" type="datetime1">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7EC9BF-5A31-4E44-9528-9C0CC453928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3ECEA20-6311-4879-B794-C921E55A226E}" type="datetime1">
              <a:rPr lang="ru-RU" smtClean="0"/>
              <a:t>04.04.2023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EE7EC9BF-5A31-4E44-9528-9C0CC453928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8643192-A0D4-4505-9B55-08906BCFA856}" type="datetime1">
              <a:rPr lang="ru-RU" smtClean="0"/>
              <a:t>04.04.2023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E7EC9BF-5A31-4E44-9528-9C0CC453928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_________Microsoft_Word7.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496" y="260648"/>
            <a:ext cx="8892480" cy="3960440"/>
          </a:xfrm>
        </p:spPr>
        <p:txBody>
          <a:bodyPr>
            <a:noAutofit/>
          </a:bodyPr>
          <a:lstStyle/>
          <a:p>
            <a:r>
              <a:rPr lang="ky-KG" sz="2400" b="1" dirty="0"/>
              <a:t>Кышкы сынактык сессиянын жыйынтыктары жана И. Раззаков атындагы КМТУнун жамаатынын билим берүү процессине мамлекеттик тилди  киргизүү жана анын сапатын  жакшыртуу  маселеси боюнча </a:t>
            </a:r>
            <a:endParaRPr lang="ru-RU" sz="2400" dirty="0"/>
          </a:p>
        </p:txBody>
      </p:sp>
    </p:spTree>
    <p:extLst>
      <p:ext uri="{BB962C8B-B14F-4D97-AF65-F5344CB8AC3E}">
        <p14:creationId xmlns:p14="http://schemas.microsoft.com/office/powerpoint/2010/main" val="31245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88640"/>
            <a:ext cx="8784976" cy="6480720"/>
          </a:xfrm>
        </p:spPr>
        <p:txBody>
          <a:bodyPr>
            <a:normAutofit fontScale="70000" lnSpcReduction="20000"/>
          </a:bodyPr>
          <a:lstStyle/>
          <a:p>
            <a:r>
              <a:rPr lang="ky-KG" sz="2900" b="1" dirty="0"/>
              <a:t>Кышкы сынактык сессия </a:t>
            </a:r>
            <a:r>
              <a:rPr lang="ky-KG" sz="2900" dirty="0"/>
              <a:t>2020-21-о.ж. Академиялык календары, И. Раззаков атындагы КМТУда  экзаменациялык сессияны өткөрүүнүн Регламенти (15.05.2019-ж.), 01.12.2020-ж. №131 “2020-21-о.ж. күндүзгү жана сырттан окутуу формасындагы студенттер үчүн күзгү экзамендик сессияны өткөрүү жөнүндө” буйругу, КМТУнун студенттерин учурдагы жетишкендиктерин көзөмөлдөө жана  аралыктагы аттестация өткөрүү (2013-ж.) жөнүндө Жобонун жана окуу бөлүмдөрдүн жетекчилеринин экзамендердин бекитилген ырааттамаларынын  негизинде on-line форматында өткөрүлдү. Жыйынтыктоочу көзөмөлгө алынуучу сабактардын тизмеги окуу пландарына дал келди. </a:t>
            </a:r>
            <a:endParaRPr lang="ru-RU" sz="2900" dirty="0"/>
          </a:p>
          <a:p>
            <a:r>
              <a:rPr lang="ky-KG" sz="2900" dirty="0"/>
              <a:t>Сынактык сессияны уюштуруу жана өткөрүү  аралыкта билим берүү технологиялардын </a:t>
            </a:r>
            <a:r>
              <a:rPr lang="ky-KG" sz="2900" i="1" dirty="0"/>
              <a:t>(Zoom, online.kstu.kg, Microsoft Teams, Discord, Google Meet, AVN портал, корпоративдик электрондук почта, Skype</a:t>
            </a:r>
            <a:r>
              <a:rPr lang="ky-KG" sz="2900" dirty="0"/>
              <a:t>) жардамы менен жүргүзүлдү. Сынактык сессиянын жүрүшү деканаттардын жана окуу бөлүмүнүн кызматкерлери тарабынан аралыкта билим берүү технологияларды колдонуу боюнча берилген шилтемелер боюнча жана окутуучулар жыйынтыктоочу көзөмөлдү өткөрүүнү аныктоочу факторлорду деканатка милдеттүү түрдө тапшыруу (жазуу жана экрандын скриншопун көрсөтүү) менен  көзөмөлгө алынды.</a:t>
            </a:r>
            <a:endParaRPr lang="ru-RU" sz="2900" dirty="0"/>
          </a:p>
          <a:p>
            <a:r>
              <a:rPr lang="ky-KG" sz="2900" dirty="0"/>
              <a:t>Кышкы сынактык сессия күндүзгү окуу формасындагы студенттер үчүн 2020-ж. 21-декабрынан 2021-ж. 8-январына чейин, сырттан окуу (аралыктан окутуу технологияларын колдонуу менен) формасындагы студенттер үчүн 2021-ж. 4-22-январында өткөрүлдү. </a:t>
            </a:r>
            <a:endParaRPr lang="ru-RU" sz="2900" dirty="0"/>
          </a:p>
          <a:p>
            <a:endParaRPr lang="ru-RU" dirty="0"/>
          </a:p>
        </p:txBody>
      </p:sp>
    </p:spTree>
    <p:extLst>
      <p:ext uri="{BB962C8B-B14F-4D97-AF65-F5344CB8AC3E}">
        <p14:creationId xmlns:p14="http://schemas.microsoft.com/office/powerpoint/2010/main" val="332260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928992" cy="850106"/>
          </a:xfrm>
        </p:spPr>
        <p:txBody>
          <a:bodyPr>
            <a:noAutofit/>
          </a:bodyPr>
          <a:lstStyle/>
          <a:p>
            <a:pPr algn="ctr"/>
            <a:r>
              <a:rPr lang="ky-KG" sz="2400" b="1" dirty="0">
                <a:solidFill>
                  <a:schemeClr val="tx1"/>
                </a:solidFill>
              </a:rPr>
              <a:t>2021-ж. 25-январына карата студенттердин 2020-2021-о.ж. кышкы сынактык сессиясы боюнча (негизги сессиядан кийин) жетишкендиги тууралуу маалымат</a:t>
            </a:r>
            <a:endParaRPr lang="ru-RU" sz="24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30713843"/>
              </p:ext>
            </p:extLst>
          </p:nvPr>
        </p:nvGraphicFramePr>
        <p:xfrm>
          <a:off x="251520" y="1196752"/>
          <a:ext cx="8640955" cy="5462557"/>
        </p:xfrm>
        <a:graphic>
          <a:graphicData uri="http://schemas.openxmlformats.org/drawingml/2006/table">
            <a:tbl>
              <a:tblPr firstRow="1" firstCol="1" bandRow="1"/>
              <a:tblGrid>
                <a:gridCol w="561286"/>
                <a:gridCol w="1007781"/>
                <a:gridCol w="561286"/>
                <a:gridCol w="785325"/>
                <a:gridCol w="673703"/>
                <a:gridCol w="561286"/>
                <a:gridCol w="561286"/>
                <a:gridCol w="561286"/>
                <a:gridCol w="561286"/>
                <a:gridCol w="561286"/>
                <a:gridCol w="561286"/>
                <a:gridCol w="561286"/>
                <a:gridCol w="561286"/>
                <a:gridCol w="561286"/>
              </a:tblGrid>
              <a:tr h="371329">
                <a:tc rowSpan="2">
                  <a:txBody>
                    <a:bodyPr/>
                    <a:lstStyle/>
                    <a:p>
                      <a:pPr algn="ctr">
                        <a:spcAft>
                          <a:spcPts val="0"/>
                        </a:spcAft>
                      </a:pPr>
                      <a:r>
                        <a:rPr lang="ru-RU" sz="1100" b="1" dirty="0">
                          <a:effectLst/>
                          <a:latin typeface="Times New Roman"/>
                          <a:ea typeface="Times New Roman"/>
                        </a:rPr>
                        <a:t>№ </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ru-RU" sz="1100" b="1" dirty="0">
                          <a:effectLst/>
                          <a:latin typeface="Times New Roman"/>
                          <a:ea typeface="Times New Roman"/>
                        </a:rPr>
                        <a:t>Факультет, институт</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ru-RU" sz="1100" b="1" dirty="0" err="1">
                          <a:effectLst/>
                          <a:latin typeface="Times New Roman"/>
                          <a:ea typeface="Times New Roman"/>
                        </a:rPr>
                        <a:t>Студ</a:t>
                      </a:r>
                      <a:r>
                        <a:rPr lang="ky-KG" sz="1100" b="1" dirty="0">
                          <a:effectLst/>
                          <a:latin typeface="Times New Roman"/>
                          <a:ea typeface="Times New Roman"/>
                        </a:rPr>
                        <a:t>енттердин </a:t>
                      </a:r>
                      <a:r>
                        <a:rPr lang="ru-RU" sz="1100" b="1" dirty="0" err="1">
                          <a:effectLst/>
                          <a:latin typeface="Times New Roman"/>
                          <a:ea typeface="Times New Roman"/>
                        </a:rPr>
                        <a:t>жалпы</a:t>
                      </a:r>
                      <a:r>
                        <a:rPr lang="ru-RU" sz="1100" b="1" dirty="0">
                          <a:effectLst/>
                          <a:latin typeface="Times New Roman"/>
                          <a:ea typeface="Times New Roman"/>
                        </a:rPr>
                        <a:t> </a:t>
                      </a:r>
                      <a:r>
                        <a:rPr lang="ky-KG" sz="1100" b="1" dirty="0">
                          <a:effectLst/>
                          <a:latin typeface="Times New Roman"/>
                          <a:ea typeface="Times New Roman"/>
                        </a:rPr>
                        <a:t>саны</a:t>
                      </a:r>
                      <a:endParaRPr lang="ru-RU" sz="110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100" b="1" dirty="0">
                          <a:effectLst/>
                          <a:latin typeface="Times New Roman"/>
                          <a:ea typeface="Times New Roman"/>
                        </a:rPr>
                        <a:t>тапшырууга уруксаат берил  студ.  </a:t>
                      </a:r>
                      <a:endParaRPr lang="ru-RU" sz="110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100" b="1" dirty="0">
                          <a:effectLst/>
                          <a:latin typeface="Times New Roman"/>
                          <a:ea typeface="Times New Roman"/>
                        </a:rPr>
                        <a:t>Баардык предметтерди тапш студ</a:t>
                      </a:r>
                      <a:endParaRPr lang="ru-RU" sz="110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spcAft>
                          <a:spcPts val="0"/>
                        </a:spcAft>
                      </a:pPr>
                      <a:r>
                        <a:rPr lang="ky-KG" sz="1100" b="1">
                          <a:effectLst/>
                          <a:latin typeface="Times New Roman"/>
                          <a:ea typeface="Times New Roman"/>
                        </a:rPr>
                        <a:t>Курстар боюнча жетишкендик (абсолюттук %)</a:t>
                      </a:r>
                      <a:endParaRPr lang="ru-RU" sz="110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ky-KG" sz="1100" b="1">
                          <a:effectLst/>
                          <a:latin typeface="Times New Roman"/>
                          <a:ea typeface="Times New Roman"/>
                        </a:rPr>
                        <a:t>Жетишкен</a:t>
                      </a:r>
                      <a:endParaRPr lang="ru-RU" sz="1100">
                        <a:effectLst/>
                        <a:latin typeface="Times New Roman"/>
                        <a:ea typeface="Times New Roman"/>
                      </a:endParaRPr>
                    </a:p>
                    <a:p>
                      <a:pPr algn="ctr">
                        <a:spcAft>
                          <a:spcPts val="0"/>
                        </a:spcAft>
                      </a:pPr>
                      <a:r>
                        <a:rPr lang="ky-KG" sz="1100" b="1">
                          <a:effectLst/>
                          <a:latin typeface="Times New Roman"/>
                          <a:ea typeface="Times New Roman"/>
                        </a:rPr>
                        <a:t>дик</a:t>
                      </a:r>
                      <a:r>
                        <a:rPr lang="ru-RU" sz="1100" b="1">
                          <a:effectLst/>
                          <a:latin typeface="Times New Roman"/>
                          <a:ea typeface="Times New Roman"/>
                        </a:rPr>
                        <a:t>, %</a:t>
                      </a:r>
                      <a:endParaRPr lang="ru-RU" sz="110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a:spcAft>
                          <a:spcPts val="0"/>
                        </a:spcAft>
                      </a:pPr>
                      <a:r>
                        <a:rPr lang="ky-KG" sz="1100" b="1">
                          <a:effectLst/>
                          <a:latin typeface="Times New Roman"/>
                          <a:ea typeface="Times New Roman"/>
                        </a:rPr>
                        <a:t>Карыз</a:t>
                      </a:r>
                      <a:endParaRPr lang="ru-RU" sz="110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5906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b="1" dirty="0">
                          <a:effectLst/>
                          <a:latin typeface="Times New Roman"/>
                          <a:ea typeface="Times New Roman"/>
                        </a:rPr>
                        <a:t>1</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2</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3</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4</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5</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ru-RU" sz="1100" b="1" dirty="0">
                          <a:effectLst/>
                          <a:latin typeface="Times New Roman"/>
                          <a:ea typeface="Times New Roman"/>
                        </a:rPr>
                        <a:t>Абсолют</a:t>
                      </a:r>
                      <a:endParaRPr lang="ru-RU" sz="1100" dirty="0">
                        <a:effectLst/>
                        <a:latin typeface="Times New Roman"/>
                        <a:ea typeface="Times New Roman"/>
                      </a:endParaRPr>
                    </a:p>
                    <a:p>
                      <a:pPr marL="71755" marR="71755" algn="ctr">
                        <a:spcAft>
                          <a:spcPts val="0"/>
                        </a:spcAft>
                      </a:pPr>
                      <a:r>
                        <a:rPr lang="ky-KG" sz="1100" b="1" dirty="0">
                          <a:effectLst/>
                          <a:latin typeface="Times New Roman"/>
                          <a:ea typeface="Times New Roman"/>
                        </a:rPr>
                        <a:t>тук</a:t>
                      </a:r>
                      <a:endParaRPr lang="ru-RU" sz="110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100" b="1" dirty="0">
                          <a:effectLst/>
                          <a:latin typeface="Times New Roman"/>
                          <a:ea typeface="Times New Roman"/>
                        </a:rPr>
                        <a:t>сапаты</a:t>
                      </a:r>
                      <a:endParaRPr lang="ru-RU" sz="110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100" b="1" dirty="0">
                          <a:effectLst/>
                          <a:latin typeface="Times New Roman"/>
                          <a:ea typeface="Times New Roman"/>
                        </a:rPr>
                        <a:t>саны</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a:t>
                      </a:r>
                      <a:endParaRPr lang="ru-RU" sz="11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gridSpan="14">
                  <a:txBody>
                    <a:bodyPr/>
                    <a:lstStyle/>
                    <a:p>
                      <a:pPr algn="ctr">
                        <a:spcAft>
                          <a:spcPts val="0"/>
                        </a:spcAft>
                      </a:pPr>
                      <a:r>
                        <a:rPr lang="ky-KG" sz="1200" b="1" i="1" dirty="0">
                          <a:effectLst/>
                          <a:latin typeface="Times New Roman"/>
                          <a:ea typeface="Times New Roman"/>
                        </a:rPr>
                        <a:t>Күндүзгү окутуу</a:t>
                      </a:r>
                      <a:r>
                        <a:rPr lang="ru-RU" sz="1200" b="1" i="1" dirty="0">
                          <a:effectLst/>
                          <a:latin typeface="Times New Roman"/>
                          <a:ea typeface="Times New Roman"/>
                        </a:rPr>
                        <a:t> </a:t>
                      </a:r>
                      <a:r>
                        <a:rPr lang="ru-RU" sz="1200" b="1" i="1" dirty="0" err="1">
                          <a:effectLst/>
                          <a:latin typeface="Times New Roman"/>
                          <a:ea typeface="Times New Roman"/>
                        </a:rPr>
                        <a:t>формасы</a:t>
                      </a:r>
                      <a:endParaRPr lang="ru-RU" sz="120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5382">
                <a:tc>
                  <a:txBody>
                    <a:bodyPr/>
                    <a:lstStyle/>
                    <a:p>
                      <a:pPr>
                        <a:spcAft>
                          <a:spcPts val="0"/>
                        </a:spcAft>
                      </a:pPr>
                      <a:r>
                        <a:rPr lang="ru-RU" sz="1200" dirty="0">
                          <a:effectLst/>
                          <a:latin typeface="Times New Roman"/>
                          <a:ea typeface="Times New Roman"/>
                        </a:rPr>
                        <a:t>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a:effectLst/>
                          <a:latin typeface="Times New Roman"/>
                          <a:ea typeface="Times New Roman"/>
                        </a:rPr>
                        <a:t>МТФ</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1179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1125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285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25,3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21,0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894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75,8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dirty="0">
                          <a:effectLst/>
                          <a:latin typeface="Times New Roman"/>
                          <a:ea typeface="Times New Roman"/>
                        </a:rPr>
                        <a:t>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a:effectLst/>
                          <a:latin typeface="Times New Roman"/>
                          <a:ea typeface="Times New Roman"/>
                        </a:rPr>
                        <a:t>УМКФ</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495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472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113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23,9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22,0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382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77,2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dirty="0">
                          <a:effectLst/>
                          <a:latin typeface="Times New Roman"/>
                          <a:ea typeface="Times New Roman"/>
                        </a:rPr>
                        <a:t>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ТФ</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872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845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281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a:t>
                      </a:r>
                      <a:r>
                        <a:rPr lang="ky-KG" sz="1200">
                          <a:effectLst/>
                          <a:latin typeface="Times New Roman"/>
                          <a:ea typeface="Times New Roman"/>
                        </a:rPr>
                        <a:t>3</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33,3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25,0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591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67,8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a:effectLst/>
                          <a:latin typeface="Times New Roman"/>
                          <a:ea typeface="Times New Roman"/>
                        </a:rPr>
                        <a:t>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dirty="0">
                          <a:effectLst/>
                          <a:latin typeface="Times New Roman"/>
                          <a:ea typeface="Times New Roman"/>
                        </a:rPr>
                        <a:t>ДЖМ</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154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142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38,0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32,0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100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64,9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a:effectLst/>
                          <a:latin typeface="Times New Roman"/>
                          <a:ea typeface="Times New Roman"/>
                        </a:rPr>
                        <a:t>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ЭФ</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673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622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136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21,9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14,0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537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79,8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a:effectLst/>
                          <a:latin typeface="Times New Roman"/>
                          <a:ea typeface="Times New Roman"/>
                        </a:rPr>
                        <a:t>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a:effectLst/>
                          <a:latin typeface="Times New Roman"/>
                          <a:ea typeface="Times New Roman"/>
                        </a:rPr>
                        <a:t>ББЮПИ</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324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309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22,7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17,0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254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78,4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a:effectLst/>
                          <a:latin typeface="Times New Roman"/>
                          <a:ea typeface="Times New Roman"/>
                        </a:rPr>
                        <a:t>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КГТИ</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912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849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291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34,3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200">
                          <a:effectLst/>
                          <a:latin typeface="Times New Roman"/>
                          <a:ea typeface="Times New Roman"/>
                        </a:rPr>
                        <a:t>25</a:t>
                      </a:r>
                      <a:r>
                        <a:rPr lang="ru-RU" sz="1200">
                          <a:effectLst/>
                          <a:latin typeface="Times New Roman"/>
                          <a:ea typeface="Times New Roman"/>
                        </a:rPr>
                        <a:t>,0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621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68,1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a:effectLst/>
                          <a:latin typeface="Times New Roman"/>
                          <a:ea typeface="Times New Roman"/>
                        </a:rPr>
                        <a:t>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smtClean="0">
                          <a:effectLst/>
                          <a:latin typeface="Times New Roman"/>
                          <a:ea typeface="Times New Roman"/>
                        </a:rPr>
                        <a:t>ЭТИ</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339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316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84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21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26,6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26,0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255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75,2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382">
                <a:tc>
                  <a:txBody>
                    <a:bodyPr/>
                    <a:lstStyle/>
                    <a:p>
                      <a:pPr>
                        <a:spcAft>
                          <a:spcPts val="0"/>
                        </a:spcAft>
                      </a:pPr>
                      <a:r>
                        <a:rPr lang="ru-RU" sz="1200">
                          <a:effectLst/>
                          <a:latin typeface="Times New Roman"/>
                          <a:ea typeface="Times New Roman"/>
                        </a:rPr>
                        <a:t>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ИЭФ</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436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385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147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 </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38,2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33,0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289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66,3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5548">
                <a:tc gridSpan="2">
                  <a:txBody>
                    <a:bodyPr/>
                    <a:lstStyle/>
                    <a:p>
                      <a:pPr>
                        <a:spcAft>
                          <a:spcPts val="0"/>
                        </a:spcAft>
                      </a:pPr>
                      <a:r>
                        <a:rPr lang="ru-RU" sz="1200" b="1" dirty="0">
                          <a:effectLst/>
                          <a:latin typeface="Times New Roman"/>
                          <a:ea typeface="Times New Roman"/>
                        </a:rPr>
                        <a:t> </a:t>
                      </a:r>
                      <a:r>
                        <a:rPr lang="ky-KG" sz="1200" b="1" dirty="0">
                          <a:effectLst/>
                          <a:latin typeface="Times New Roman"/>
                          <a:ea typeface="Times New Roman"/>
                        </a:rPr>
                        <a:t>Күндүзгү форма боюнча бардыгы</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200" b="1">
                          <a:effectLst/>
                          <a:latin typeface="Times New Roman"/>
                          <a:ea typeface="Times New Roman"/>
                        </a:rPr>
                        <a:t>5384</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5065</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1461</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37,3</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20,2</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26,8</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200" b="1">
                          <a:effectLst/>
                          <a:latin typeface="Times New Roman"/>
                          <a:ea typeface="Times New Roman"/>
                        </a:rPr>
                        <a:t>35,9</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 </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28,8</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a:t>
                      </a:r>
                      <a:r>
                        <a:rPr lang="ky-KG" sz="1200" b="1">
                          <a:effectLst/>
                          <a:latin typeface="Times New Roman"/>
                          <a:ea typeface="Times New Roman"/>
                        </a:rPr>
                        <a:t>3</a:t>
                      </a:r>
                      <a:r>
                        <a:rPr lang="ru-RU" sz="1200" b="1">
                          <a:effectLst/>
                          <a:latin typeface="Times New Roman"/>
                          <a:ea typeface="Times New Roman"/>
                        </a:rPr>
                        <a:t>,</a:t>
                      </a:r>
                      <a:r>
                        <a:rPr lang="ky-KG" sz="1200" b="1">
                          <a:effectLst/>
                          <a:latin typeface="Times New Roman"/>
                          <a:ea typeface="Times New Roman"/>
                        </a:rPr>
                        <a:t>9</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3923</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72,9</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2774">
                <a:tc gridSpan="14">
                  <a:txBody>
                    <a:bodyPr/>
                    <a:lstStyle/>
                    <a:p>
                      <a:pPr algn="ctr">
                        <a:spcAft>
                          <a:spcPts val="0"/>
                        </a:spcAft>
                      </a:pPr>
                      <a:r>
                        <a:rPr lang="ky-KG" sz="1200" b="1" i="1" dirty="0">
                          <a:effectLst/>
                          <a:latin typeface="Times New Roman"/>
                          <a:ea typeface="Times New Roman"/>
                        </a:rPr>
                        <a:t>Сырттан окутуу формасы</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771">
                <a:tc>
                  <a:txBody>
                    <a:bodyPr/>
                    <a:lstStyle/>
                    <a:p>
                      <a:pPr>
                        <a:spcAft>
                          <a:spcPts val="0"/>
                        </a:spcAft>
                      </a:pPr>
                      <a:r>
                        <a:rPr lang="ru-RU" sz="1200" dirty="0">
                          <a:effectLst/>
                          <a:latin typeface="Times New Roman"/>
                          <a:ea typeface="Times New Roman"/>
                        </a:rPr>
                        <a:t>10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dirty="0" smtClean="0">
                          <a:effectLst/>
                          <a:latin typeface="Times New Roman"/>
                          <a:ea typeface="Times New Roman"/>
                        </a:rPr>
                        <a:t>МТФ сырт.</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167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148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30,4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122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73,1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771">
                <a:tc>
                  <a:txBody>
                    <a:bodyPr/>
                    <a:lstStyle/>
                    <a:p>
                      <a:pPr>
                        <a:spcAft>
                          <a:spcPts val="0"/>
                        </a:spcAft>
                      </a:pPr>
                      <a:r>
                        <a:rPr lang="ru-RU" sz="1200">
                          <a:effectLst/>
                          <a:latin typeface="Times New Roman"/>
                          <a:ea typeface="Times New Roman"/>
                        </a:rPr>
                        <a:t>11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dirty="0" smtClean="0">
                          <a:effectLst/>
                          <a:latin typeface="Times New Roman"/>
                          <a:ea typeface="Times New Roman"/>
                        </a:rPr>
                        <a:t>УМКФ сырт.</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336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243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97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39,9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239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71,1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771">
                <a:tc>
                  <a:txBody>
                    <a:bodyPr/>
                    <a:lstStyle/>
                    <a:p>
                      <a:pPr>
                        <a:spcAft>
                          <a:spcPts val="0"/>
                        </a:spcAft>
                      </a:pPr>
                      <a:r>
                        <a:rPr lang="ru-RU" sz="1200">
                          <a:effectLst/>
                          <a:latin typeface="Times New Roman"/>
                          <a:ea typeface="Times New Roman"/>
                        </a:rPr>
                        <a:t>12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a:ea typeface="Times New Roman"/>
                        </a:rPr>
                        <a:t>ТФ </a:t>
                      </a:r>
                      <a:r>
                        <a:rPr lang="ky-KG" sz="1200" dirty="0" smtClean="0">
                          <a:effectLst/>
                          <a:latin typeface="Times New Roman"/>
                          <a:ea typeface="Times New Roman"/>
                        </a:rPr>
                        <a:t>сырт.</a:t>
                      </a:r>
                      <a:endParaRPr lang="ru-RU" sz="1200" dirty="0" smtClean="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351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194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28,4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11,0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296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84,3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771">
                <a:tc>
                  <a:txBody>
                    <a:bodyPr/>
                    <a:lstStyle/>
                    <a:p>
                      <a:pPr>
                        <a:spcAft>
                          <a:spcPts val="0"/>
                        </a:spcAft>
                      </a:pPr>
                      <a:r>
                        <a:rPr lang="ru-RU" sz="1200" dirty="0">
                          <a:effectLst/>
                          <a:latin typeface="Times New Roman"/>
                          <a:ea typeface="Times New Roman"/>
                        </a:rPr>
                        <a:t>13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a:ea typeface="Times New Roman"/>
                        </a:rPr>
                        <a:t>ЭФ </a:t>
                      </a:r>
                      <a:r>
                        <a:rPr lang="ky-KG" sz="1200" dirty="0" smtClean="0">
                          <a:effectLst/>
                          <a:latin typeface="Times New Roman"/>
                          <a:ea typeface="Times New Roman"/>
                        </a:rPr>
                        <a:t>сырт.</a:t>
                      </a:r>
                      <a:endParaRPr lang="ru-RU" sz="1200" dirty="0" smtClean="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735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623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386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80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62,0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349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47,5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771">
                <a:tc>
                  <a:txBody>
                    <a:bodyPr/>
                    <a:lstStyle/>
                    <a:p>
                      <a:pPr>
                        <a:spcAft>
                          <a:spcPts val="0"/>
                        </a:spcAft>
                      </a:pPr>
                      <a:r>
                        <a:rPr lang="ru-RU" sz="1200" dirty="0">
                          <a:effectLst/>
                          <a:latin typeface="Times New Roman"/>
                          <a:ea typeface="Times New Roman"/>
                        </a:rPr>
                        <a:t>14</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smtClean="0">
                          <a:effectLst/>
                          <a:latin typeface="Times New Roman"/>
                          <a:ea typeface="Times New Roman"/>
                        </a:rPr>
                        <a:t>ЭТИ </a:t>
                      </a:r>
                      <a:r>
                        <a:rPr lang="ky-KG" sz="1200" dirty="0" smtClean="0">
                          <a:effectLst/>
                          <a:latin typeface="Times New Roman"/>
                          <a:ea typeface="Times New Roman"/>
                        </a:rPr>
                        <a:t>сырт.</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302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239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90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49</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37,7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212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70,2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771">
                <a:tc>
                  <a:txBody>
                    <a:bodyPr/>
                    <a:lstStyle/>
                    <a:p>
                      <a:pPr>
                        <a:spcAft>
                          <a:spcPts val="0"/>
                        </a:spcAft>
                      </a:pPr>
                      <a:r>
                        <a:rPr lang="ru-RU" sz="1200" dirty="0">
                          <a:effectLst/>
                          <a:latin typeface="Times New Roman"/>
                          <a:ea typeface="Times New Roman"/>
                        </a:rPr>
                        <a:t>15</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ИЭФ </a:t>
                      </a:r>
                      <a:r>
                        <a:rPr lang="ky-KG" sz="1200" dirty="0" smtClean="0">
                          <a:effectLst/>
                          <a:latin typeface="Times New Roman"/>
                          <a:ea typeface="Times New Roman"/>
                        </a:rPr>
                        <a:t>сырт.</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217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156</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80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50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33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52</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dirty="0">
                          <a:effectLst/>
                          <a:latin typeface="Times New Roman"/>
                          <a:ea typeface="Times New Roman"/>
                        </a:rPr>
                        <a:t>21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78</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51,3</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26,0</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137</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effectLst/>
                          <a:latin typeface="Times New Roman"/>
                          <a:ea typeface="Times New Roman"/>
                        </a:rPr>
                        <a:t>63,1</a:t>
                      </a: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0681">
                <a:tc gridSpan="2">
                  <a:txBody>
                    <a:bodyPr/>
                    <a:lstStyle/>
                    <a:p>
                      <a:pPr>
                        <a:spcAft>
                          <a:spcPts val="0"/>
                        </a:spcAft>
                      </a:pPr>
                      <a:r>
                        <a:rPr lang="ky-KG" sz="1200" b="1" dirty="0">
                          <a:effectLst/>
                          <a:latin typeface="Times New Roman"/>
                          <a:ea typeface="Times New Roman"/>
                        </a:rPr>
                        <a:t>Сырттан окутуу боюнча бардыгы</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200" b="1">
                          <a:effectLst/>
                          <a:latin typeface="Times New Roman"/>
                          <a:ea typeface="Times New Roman"/>
                        </a:rPr>
                        <a:t>2108</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1603</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753</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35</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23,7</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56,3</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29,8</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51</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47,0</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9,3</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1355</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64,3</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854">
                <a:tc gridSpan="2">
                  <a:txBody>
                    <a:bodyPr/>
                    <a:lstStyle/>
                    <a:p>
                      <a:pPr>
                        <a:spcAft>
                          <a:spcPts val="0"/>
                        </a:spcAft>
                      </a:pPr>
                      <a:r>
                        <a:rPr lang="ky-KG" sz="1200" b="1" dirty="0">
                          <a:effectLst/>
                          <a:latin typeface="Times New Roman"/>
                          <a:ea typeface="Times New Roman"/>
                        </a:rPr>
                        <a:t>Башкы ЖОЖ боюнча бардыгы</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200" b="1">
                          <a:effectLst/>
                          <a:latin typeface="Times New Roman"/>
                          <a:ea typeface="Times New Roman"/>
                        </a:rPr>
                        <a:t>7492</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6668</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2214</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36,2</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21,9</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41,6</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200" b="1">
                          <a:effectLst/>
                          <a:latin typeface="Times New Roman"/>
                          <a:ea typeface="Times New Roman"/>
                        </a:rPr>
                        <a:t>32,9</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51</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33,2</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a:effectLst/>
                          <a:latin typeface="Times New Roman"/>
                          <a:ea typeface="Times New Roman"/>
                        </a:rPr>
                        <a:t>16,</a:t>
                      </a:r>
                      <a:r>
                        <a:rPr lang="ky-KG" sz="1200" b="1">
                          <a:effectLst/>
                          <a:latin typeface="Times New Roman"/>
                          <a:ea typeface="Times New Roman"/>
                        </a:rPr>
                        <a:t>6</a:t>
                      </a:r>
                      <a:endParaRPr lang="ru-RU" sz="120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5278</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70,4</a:t>
                      </a:r>
                      <a:endParaRPr lang="ru-RU" sz="1200" dirty="0">
                        <a:effectLst/>
                        <a:latin typeface="Times New Roman"/>
                        <a:ea typeface="Times New Roman"/>
                      </a:endParaRPr>
                    </a:p>
                  </a:txBody>
                  <a:tcPr marL="53508" marR="5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6819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88640"/>
            <a:ext cx="8784976" cy="6480720"/>
          </a:xfrm>
        </p:spPr>
        <p:txBody>
          <a:bodyPr>
            <a:normAutofit fontScale="92500" lnSpcReduction="20000"/>
          </a:bodyPr>
          <a:lstStyle/>
          <a:p>
            <a:r>
              <a:rPr lang="ky-KG" dirty="0"/>
              <a:t>Кышкы сынактык</a:t>
            </a:r>
            <a:r>
              <a:rPr lang="ru-RU" dirty="0"/>
              <a:t> сессия</a:t>
            </a:r>
            <a:r>
              <a:rPr lang="ky-KG" dirty="0"/>
              <a:t>га (негизги сессия) башкы ЖОЖ боюнча  </a:t>
            </a:r>
            <a:r>
              <a:rPr lang="ru-RU" dirty="0"/>
              <a:t>7492 студент</a:t>
            </a:r>
            <a:r>
              <a:rPr lang="ky-KG" dirty="0"/>
              <a:t>тин ичинен   </a:t>
            </a:r>
            <a:r>
              <a:rPr lang="ru-RU" dirty="0"/>
              <a:t>6668 </a:t>
            </a:r>
            <a:r>
              <a:rPr lang="ky-KG" dirty="0"/>
              <a:t>студент</a:t>
            </a:r>
            <a:r>
              <a:rPr lang="ru-RU" dirty="0"/>
              <a:t> (</a:t>
            </a:r>
            <a:r>
              <a:rPr lang="ky-KG" dirty="0"/>
              <a:t>89</a:t>
            </a:r>
            <a:r>
              <a:rPr lang="ru-RU" dirty="0"/>
              <a:t>%) </a:t>
            </a:r>
            <a:r>
              <a:rPr lang="ky-KG" dirty="0"/>
              <a:t>катышты, </a:t>
            </a:r>
            <a:r>
              <a:rPr lang="ru-RU" dirty="0"/>
              <a:t>(</a:t>
            </a:r>
            <a:r>
              <a:rPr lang="ky-KG" dirty="0"/>
              <a:t>былтыр</a:t>
            </a:r>
            <a:r>
              <a:rPr lang="ru-RU" dirty="0"/>
              <a:t> – </a:t>
            </a:r>
            <a:r>
              <a:rPr lang="ru-RU" i="1" dirty="0"/>
              <a:t>91,5</a:t>
            </a:r>
            <a:r>
              <a:rPr lang="ru-RU" dirty="0"/>
              <a:t>%). </a:t>
            </a:r>
            <a:r>
              <a:rPr lang="ky-KG" dirty="0"/>
              <a:t>Жалпысынан жетишкендик  33,2</a:t>
            </a:r>
            <a:r>
              <a:rPr lang="ru-RU" dirty="0"/>
              <a:t>%</a:t>
            </a:r>
            <a:r>
              <a:rPr lang="ky-KG" dirty="0"/>
              <a:t>ды түздү</a:t>
            </a:r>
            <a:r>
              <a:rPr lang="ru-RU" dirty="0"/>
              <a:t> (</a:t>
            </a:r>
            <a:r>
              <a:rPr lang="ky-KG" dirty="0"/>
              <a:t>былтыр</a:t>
            </a:r>
            <a:r>
              <a:rPr lang="ru-RU" dirty="0"/>
              <a:t> – 37,4%), </a:t>
            </a:r>
            <a:r>
              <a:rPr lang="ky-KG" dirty="0"/>
              <a:t>башкача айтканда 4</a:t>
            </a:r>
            <a:r>
              <a:rPr lang="ru-RU" dirty="0"/>
              <a:t>,2%</a:t>
            </a:r>
            <a:r>
              <a:rPr lang="ky-KG" dirty="0"/>
              <a:t> азайды</a:t>
            </a:r>
            <a:r>
              <a:rPr lang="ru-RU" dirty="0"/>
              <a:t>. </a:t>
            </a:r>
            <a:r>
              <a:rPr lang="ky-KG" dirty="0"/>
              <a:t>Баардык сабактар боюнча </a:t>
            </a:r>
            <a:r>
              <a:rPr lang="ru-RU" dirty="0"/>
              <a:t>2214 студент – </a:t>
            </a:r>
            <a:r>
              <a:rPr lang="ky-KG" dirty="0"/>
              <a:t>29,6</a:t>
            </a:r>
            <a:r>
              <a:rPr lang="ru-RU" dirty="0"/>
              <a:t>% </a:t>
            </a:r>
            <a:r>
              <a:rPr lang="ky-KG" dirty="0"/>
              <a:t>тапшырды,</a:t>
            </a:r>
            <a:r>
              <a:rPr lang="ru-RU" dirty="0"/>
              <a:t> (</a:t>
            </a:r>
            <a:r>
              <a:rPr lang="ky-KG" dirty="0"/>
              <a:t>былтыр</a:t>
            </a:r>
            <a:r>
              <a:rPr lang="ru-RU" dirty="0"/>
              <a:t> – 65,8%), </a:t>
            </a:r>
            <a:r>
              <a:rPr lang="ky-KG" dirty="0"/>
              <a:t>анын ичинен “жакшы” жана “эң жакшы” баага </a:t>
            </a:r>
            <a:r>
              <a:rPr lang="ru-RU" dirty="0"/>
              <a:t> - 1</a:t>
            </a:r>
            <a:r>
              <a:rPr lang="ky-KG" dirty="0"/>
              <a:t>137</a:t>
            </a:r>
            <a:r>
              <a:rPr lang="ru-RU" dirty="0"/>
              <a:t> </a:t>
            </a:r>
            <a:r>
              <a:rPr lang="ru-RU" dirty="0" err="1"/>
              <a:t>студе</a:t>
            </a:r>
            <a:r>
              <a:rPr lang="ky-KG" dirty="0"/>
              <a:t>нт </a:t>
            </a:r>
            <a:r>
              <a:rPr lang="ru-RU" dirty="0"/>
              <a:t>– </a:t>
            </a:r>
            <a:r>
              <a:rPr lang="ky-KG" dirty="0"/>
              <a:t>51,4</a:t>
            </a:r>
            <a:r>
              <a:rPr lang="ru-RU" dirty="0"/>
              <a:t>%.</a:t>
            </a:r>
            <a:r>
              <a:rPr lang="ky-KG" dirty="0"/>
              <a:t>, башкы ЖОЖ боюнча негизги сессияны тапшырбаган, карызы бар </a:t>
            </a:r>
            <a:r>
              <a:rPr lang="ru-RU" dirty="0"/>
              <a:t>– 5278 студ. – </a:t>
            </a:r>
            <a:r>
              <a:rPr lang="ky-KG" dirty="0"/>
              <a:t>70,4</a:t>
            </a:r>
            <a:r>
              <a:rPr lang="ru-RU" dirty="0"/>
              <a:t>% (</a:t>
            </a:r>
            <a:r>
              <a:rPr lang="ky-KG" dirty="0"/>
              <a:t>былтыр</a:t>
            </a:r>
            <a:r>
              <a:rPr lang="ru-RU" dirty="0"/>
              <a:t> – </a:t>
            </a:r>
            <a:r>
              <a:rPr lang="ru-RU" i="1" dirty="0"/>
              <a:t>4682 </a:t>
            </a:r>
            <a:r>
              <a:rPr lang="ru-RU" dirty="0"/>
              <a:t>студ. – 65,8</a:t>
            </a:r>
            <a:r>
              <a:rPr lang="ru-RU" dirty="0" smtClean="0"/>
              <a:t>%).</a:t>
            </a:r>
          </a:p>
          <a:p>
            <a:r>
              <a:rPr lang="ky-KG" dirty="0" smtClean="0"/>
              <a:t>Жетишкендиктин </a:t>
            </a:r>
            <a:r>
              <a:rPr lang="ky-KG" dirty="0"/>
              <a:t>сапатынын көрсөткүчү башкы ЖОЖ боюнча күндүзгү окуу</a:t>
            </a:r>
            <a:r>
              <a:rPr lang="ru-RU" dirty="0"/>
              <a:t> </a:t>
            </a:r>
            <a:r>
              <a:rPr lang="ru-RU" dirty="0" err="1"/>
              <a:t>формасы</a:t>
            </a:r>
            <a:r>
              <a:rPr lang="ru-RU" dirty="0"/>
              <a:t>: </a:t>
            </a:r>
            <a:r>
              <a:rPr lang="ky-KG" dirty="0"/>
              <a:t>ИЭФ-33%, ДЖМ-32%, </a:t>
            </a:r>
            <a:r>
              <a:rPr lang="ky-KG" dirty="0" smtClean="0"/>
              <a:t>ЭТИ </a:t>
            </a:r>
            <a:r>
              <a:rPr lang="ky-KG" dirty="0"/>
              <a:t>-26%, КГТИ-25%, ТФ-25%, УМКФ-22%, МТФ-21%, БББПИ-17%, ЭФ-14%.</a:t>
            </a:r>
            <a:endParaRPr lang="ru-RU" dirty="0"/>
          </a:p>
          <a:p>
            <a:pPr marL="0" indent="0">
              <a:buNone/>
            </a:pPr>
            <a:endParaRPr lang="ru-RU" dirty="0"/>
          </a:p>
          <a:p>
            <a:r>
              <a:rPr lang="ky-KG" dirty="0"/>
              <a:t>Окутуунун кредиттик системи боюнча окуу процессин уюштуруу жөнүндө Жобонун негизинде  </a:t>
            </a:r>
            <a:r>
              <a:rPr lang="ru-RU" dirty="0"/>
              <a:t>«</a:t>
            </a:r>
            <a:r>
              <a:rPr lang="en-US" dirty="0"/>
              <a:t>FX</a:t>
            </a:r>
            <a:r>
              <a:rPr lang="ru-RU" dirty="0"/>
              <a:t>» </a:t>
            </a:r>
            <a:r>
              <a:rPr lang="ru-RU" dirty="0" err="1"/>
              <a:t>жана</a:t>
            </a:r>
            <a:r>
              <a:rPr lang="ru-RU" dirty="0"/>
              <a:t> «</a:t>
            </a:r>
            <a:r>
              <a:rPr lang="en-US" dirty="0"/>
              <a:t>I</a:t>
            </a:r>
            <a:r>
              <a:rPr lang="ru-RU" dirty="0"/>
              <a:t>» </a:t>
            </a:r>
            <a:r>
              <a:rPr lang="ky-KG" dirty="0"/>
              <a:t>баа алган студенттер бекитилген мөөнөттө тапшырышты </a:t>
            </a:r>
            <a:r>
              <a:rPr lang="ru-RU" dirty="0"/>
              <a:t>(20</a:t>
            </a:r>
            <a:r>
              <a:rPr lang="ky-KG" dirty="0"/>
              <a:t>21</a:t>
            </a:r>
            <a:r>
              <a:rPr lang="ru-RU" dirty="0"/>
              <a:t>-ж. 2</a:t>
            </a:r>
            <a:r>
              <a:rPr lang="ky-KG" dirty="0"/>
              <a:t>5</a:t>
            </a:r>
            <a:r>
              <a:rPr lang="ru-RU" dirty="0"/>
              <a:t>-</a:t>
            </a:r>
            <a:r>
              <a:rPr lang="ru-RU" dirty="0" err="1"/>
              <a:t>январ</a:t>
            </a:r>
            <a:r>
              <a:rPr lang="ky-KG" dirty="0"/>
              <a:t>ынан </a:t>
            </a:r>
            <a:r>
              <a:rPr lang="ru-RU" dirty="0"/>
              <a:t>19</a:t>
            </a:r>
            <a:r>
              <a:rPr lang="ky-KG" dirty="0"/>
              <a:t>-</a:t>
            </a:r>
            <a:r>
              <a:rPr lang="ru-RU" dirty="0" err="1"/>
              <a:t>феврал</a:t>
            </a:r>
            <a:r>
              <a:rPr lang="ky-KG" dirty="0"/>
              <a:t>га чейин</a:t>
            </a:r>
            <a:r>
              <a:rPr lang="ru-RU" dirty="0"/>
              <a:t>). «</a:t>
            </a:r>
            <a:r>
              <a:rPr lang="en-US" dirty="0"/>
              <a:t>FX</a:t>
            </a:r>
            <a:r>
              <a:rPr lang="ru-RU" dirty="0"/>
              <a:t>» </a:t>
            </a:r>
            <a:r>
              <a:rPr lang="ky-KG" dirty="0"/>
              <a:t>жана</a:t>
            </a:r>
            <a:r>
              <a:rPr lang="ru-RU" dirty="0"/>
              <a:t> «</a:t>
            </a:r>
            <a:r>
              <a:rPr lang="en-US" dirty="0"/>
              <a:t>I</a:t>
            </a:r>
            <a:r>
              <a:rPr lang="ru-RU" dirty="0"/>
              <a:t>» </a:t>
            </a:r>
            <a:r>
              <a:rPr lang="ky-KG" dirty="0"/>
              <a:t>тапшыргандан кийин (</a:t>
            </a:r>
            <a:r>
              <a:rPr lang="ru-RU" dirty="0"/>
              <a:t>2021-ж. 9-мартына карата)</a:t>
            </a:r>
            <a:r>
              <a:rPr lang="ky-KG" dirty="0"/>
              <a:t> жетишкендиктердин алдынала жыйынтыктары </a:t>
            </a:r>
            <a:r>
              <a:rPr lang="ky-KG" dirty="0" smtClean="0"/>
              <a:t>таблицада </a:t>
            </a:r>
            <a:r>
              <a:rPr lang="ky-KG" dirty="0"/>
              <a:t>көрсөтүлдү.</a:t>
            </a:r>
            <a:endParaRPr lang="ru-RU" dirty="0"/>
          </a:p>
          <a:p>
            <a:pPr marL="0" indent="0">
              <a:buNone/>
            </a:pPr>
            <a:endParaRPr lang="ru-RU" dirty="0"/>
          </a:p>
        </p:txBody>
      </p:sp>
    </p:spTree>
    <p:extLst>
      <p:ext uri="{BB962C8B-B14F-4D97-AF65-F5344CB8AC3E}">
        <p14:creationId xmlns:p14="http://schemas.microsoft.com/office/powerpoint/2010/main" val="940133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324528" cy="1080120"/>
          </a:xfrm>
        </p:spPr>
        <p:txBody>
          <a:bodyPr>
            <a:noAutofit/>
          </a:bodyPr>
          <a:lstStyle/>
          <a:p>
            <a:pPr algn="ctr"/>
            <a:r>
              <a:rPr lang="ky-KG" sz="2400" b="1" dirty="0">
                <a:solidFill>
                  <a:schemeClr val="tx1"/>
                </a:solidFill>
              </a:rPr>
              <a:t>2021-ж. 9-мартына карата  2020-2021-о.ж. студенттердин кышкы сынактык сессиясында   жетишкендиктери боюнча </a:t>
            </a:r>
            <a:r>
              <a:rPr lang="ky-KG" sz="2400" b="1" dirty="0" smtClean="0">
                <a:solidFill>
                  <a:schemeClr val="tx1"/>
                </a:solidFill>
              </a:rPr>
              <a:t>маалымат</a:t>
            </a:r>
            <a:br>
              <a:rPr lang="ky-KG" sz="2400" b="1" dirty="0" smtClean="0">
                <a:solidFill>
                  <a:schemeClr val="tx1"/>
                </a:solidFill>
              </a:rPr>
            </a:br>
            <a:r>
              <a:rPr lang="ky-KG" sz="2400" b="1" dirty="0" smtClean="0">
                <a:solidFill>
                  <a:schemeClr val="tx1"/>
                </a:solidFill>
              </a:rPr>
              <a:t> </a:t>
            </a:r>
            <a:r>
              <a:rPr lang="ky-KG" sz="2400" b="1" dirty="0">
                <a:solidFill>
                  <a:schemeClr val="tx1"/>
                </a:solidFill>
              </a:rPr>
              <a:t>(«FX» жана «I» тапшыргандан кийин</a:t>
            </a:r>
            <a:r>
              <a:rPr lang="ky-KG" sz="2400" b="1" dirty="0" smtClean="0">
                <a:solidFill>
                  <a:schemeClr val="tx1"/>
                </a:solidFill>
              </a:rPr>
              <a:t>)</a:t>
            </a:r>
            <a:endParaRPr lang="ru-RU" sz="2400" b="1"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71656947"/>
              </p:ext>
            </p:extLst>
          </p:nvPr>
        </p:nvGraphicFramePr>
        <p:xfrm>
          <a:off x="395541" y="1412776"/>
          <a:ext cx="8496938" cy="5112569"/>
        </p:xfrm>
        <a:graphic>
          <a:graphicData uri="http://schemas.openxmlformats.org/drawingml/2006/table">
            <a:tbl>
              <a:tblPr firstRow="1" firstCol="1" bandRow="1"/>
              <a:tblGrid>
                <a:gridCol w="546127"/>
                <a:gridCol w="1092255"/>
                <a:gridCol w="655507"/>
                <a:gridCol w="654737"/>
                <a:gridCol w="655507"/>
                <a:gridCol w="546127"/>
                <a:gridCol w="546127"/>
                <a:gridCol w="546127"/>
                <a:gridCol w="546127"/>
                <a:gridCol w="546127"/>
                <a:gridCol w="546127"/>
                <a:gridCol w="546127"/>
                <a:gridCol w="546127"/>
                <a:gridCol w="523789"/>
              </a:tblGrid>
              <a:tr h="527184">
                <a:tc rowSpan="2">
                  <a:txBody>
                    <a:bodyPr/>
                    <a:lstStyle/>
                    <a:p>
                      <a:pPr algn="ctr">
                        <a:spcAft>
                          <a:spcPts val="0"/>
                        </a:spcAft>
                      </a:pPr>
                      <a:r>
                        <a:rPr lang="ru-RU" sz="1200" b="1" dirty="0">
                          <a:effectLst/>
                          <a:latin typeface="Times New Roman"/>
                          <a:ea typeface="Times New Roman"/>
                        </a:rPr>
                        <a:t>№ </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ru-RU" sz="1200" b="1" dirty="0">
                          <a:effectLst/>
                          <a:latin typeface="Times New Roman"/>
                          <a:ea typeface="Times New Roman"/>
                        </a:rPr>
                        <a:t>Факультет, институт</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ru-RU" sz="1200" b="1" dirty="0" err="1">
                          <a:effectLst/>
                          <a:latin typeface="Times New Roman"/>
                          <a:ea typeface="Times New Roman"/>
                        </a:rPr>
                        <a:t>Студ</a:t>
                      </a:r>
                      <a:r>
                        <a:rPr lang="ky-KG" sz="1200" b="1" dirty="0">
                          <a:effectLst/>
                          <a:latin typeface="Times New Roman"/>
                          <a:ea typeface="Times New Roman"/>
                        </a:rPr>
                        <a:t>енттердин </a:t>
                      </a:r>
                      <a:r>
                        <a:rPr lang="ru-RU" sz="1200" b="1" dirty="0" err="1">
                          <a:effectLst/>
                          <a:latin typeface="Times New Roman"/>
                          <a:ea typeface="Times New Roman"/>
                        </a:rPr>
                        <a:t>жалпы</a:t>
                      </a:r>
                      <a:r>
                        <a:rPr lang="ru-RU" sz="1200" b="1" dirty="0">
                          <a:effectLst/>
                          <a:latin typeface="Times New Roman"/>
                          <a:ea typeface="Times New Roman"/>
                        </a:rPr>
                        <a:t> </a:t>
                      </a:r>
                      <a:r>
                        <a:rPr lang="ky-KG" sz="1200" b="1" dirty="0">
                          <a:effectLst/>
                          <a:latin typeface="Times New Roman"/>
                          <a:ea typeface="Times New Roman"/>
                        </a:rPr>
                        <a:t>саны</a:t>
                      </a:r>
                      <a:endParaRPr lang="ru-RU" sz="1200" dirty="0">
                        <a:effectLst/>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200" b="1" dirty="0">
                          <a:effectLst/>
                          <a:latin typeface="Times New Roman"/>
                          <a:ea typeface="Times New Roman"/>
                        </a:rPr>
                        <a:t>Тапшырууга уруксаат берил  студ.  </a:t>
                      </a:r>
                      <a:endParaRPr lang="ru-RU" sz="1200" dirty="0">
                        <a:effectLst/>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200" b="1" dirty="0">
                          <a:effectLst/>
                          <a:latin typeface="Times New Roman"/>
                          <a:ea typeface="Times New Roman"/>
                        </a:rPr>
                        <a:t>Баардык предметтерди тапш студ</a:t>
                      </a:r>
                      <a:endParaRPr lang="ru-RU" sz="1200" dirty="0">
                        <a:effectLst/>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spcAft>
                          <a:spcPts val="0"/>
                        </a:spcAft>
                      </a:pPr>
                      <a:r>
                        <a:rPr lang="ky-KG" sz="1200" b="1">
                          <a:effectLst/>
                          <a:latin typeface="Times New Roman"/>
                          <a:ea typeface="Times New Roman"/>
                        </a:rPr>
                        <a:t>Курстар боюнча жетишкендик (абсолюттук %)</a:t>
                      </a:r>
                      <a:endParaRPr lang="ru-RU"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ky-KG" sz="1200" b="1">
                          <a:effectLst/>
                          <a:latin typeface="Times New Roman"/>
                          <a:ea typeface="Times New Roman"/>
                        </a:rPr>
                        <a:t>Жетишкен</a:t>
                      </a:r>
                      <a:endParaRPr lang="ru-RU" sz="1200">
                        <a:effectLst/>
                        <a:latin typeface="Times New Roman"/>
                        <a:ea typeface="Times New Roman"/>
                      </a:endParaRPr>
                    </a:p>
                    <a:p>
                      <a:pPr algn="ctr">
                        <a:spcAft>
                          <a:spcPts val="0"/>
                        </a:spcAft>
                      </a:pPr>
                      <a:r>
                        <a:rPr lang="ky-KG" sz="1200" b="1">
                          <a:effectLst/>
                          <a:latin typeface="Times New Roman"/>
                          <a:ea typeface="Times New Roman"/>
                        </a:rPr>
                        <a:t>дик</a:t>
                      </a:r>
                      <a:r>
                        <a:rPr lang="ru-RU" sz="1200" b="1">
                          <a:effectLst/>
                          <a:latin typeface="Times New Roman"/>
                          <a:ea typeface="Times New Roman"/>
                        </a:rPr>
                        <a:t>, %</a:t>
                      </a:r>
                      <a:endParaRPr lang="ru-RU"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a:spcAft>
                          <a:spcPts val="0"/>
                        </a:spcAft>
                      </a:pPr>
                      <a:r>
                        <a:rPr lang="ky-KG" sz="1200" b="1">
                          <a:effectLst/>
                          <a:latin typeface="Times New Roman"/>
                          <a:ea typeface="Times New Roman"/>
                        </a:rPr>
                        <a:t>Карыз</a:t>
                      </a:r>
                      <a:endParaRPr lang="ru-RU"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77007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1" dirty="0">
                          <a:effectLst/>
                          <a:latin typeface="Times New Roman"/>
                          <a:ea typeface="Times New Roman"/>
                        </a:rPr>
                        <a:t>1</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2</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3</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4</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5</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ru-RU" sz="1200" b="1" dirty="0">
                          <a:effectLst/>
                          <a:latin typeface="Times New Roman"/>
                          <a:ea typeface="Times New Roman"/>
                        </a:rPr>
                        <a:t>Абсолют</a:t>
                      </a:r>
                      <a:endParaRPr lang="ru-RU" sz="1200" dirty="0">
                        <a:effectLst/>
                        <a:latin typeface="Times New Roman"/>
                        <a:ea typeface="Times New Roman"/>
                      </a:endParaRPr>
                    </a:p>
                    <a:p>
                      <a:pPr marL="71755" marR="71755" algn="ctr">
                        <a:spcAft>
                          <a:spcPts val="0"/>
                        </a:spcAft>
                      </a:pPr>
                      <a:r>
                        <a:rPr lang="ky-KG" sz="1200" b="1" dirty="0">
                          <a:effectLst/>
                          <a:latin typeface="Times New Roman"/>
                          <a:ea typeface="Times New Roman"/>
                        </a:rPr>
                        <a:t>тук</a:t>
                      </a:r>
                      <a:endParaRPr lang="ru-RU" sz="1200" dirty="0">
                        <a:effectLst/>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200" b="1" dirty="0">
                          <a:effectLst/>
                          <a:latin typeface="Times New Roman"/>
                          <a:ea typeface="Times New Roman"/>
                        </a:rPr>
                        <a:t>Сапаты</a:t>
                      </a:r>
                      <a:endParaRPr lang="ru-RU" sz="1200" dirty="0">
                        <a:effectLst/>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200" b="1" dirty="0">
                          <a:effectLst/>
                          <a:latin typeface="Times New Roman"/>
                          <a:ea typeface="Times New Roman"/>
                        </a:rPr>
                        <a:t>Саны</a:t>
                      </a:r>
                      <a:endParaRPr lang="ru-RU" sz="1200" dirty="0">
                        <a:effectLst/>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effectLst/>
                          <a:latin typeface="Times New Roman"/>
                          <a:ea typeface="Times New Roman"/>
                        </a:rPr>
                        <a:t>%</a:t>
                      </a:r>
                      <a:endParaRPr lang="ru-RU"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9336">
                <a:tc gridSpan="14">
                  <a:txBody>
                    <a:bodyPr/>
                    <a:lstStyle/>
                    <a:p>
                      <a:pPr algn="ctr">
                        <a:spcAft>
                          <a:spcPts val="0"/>
                        </a:spcAft>
                      </a:pPr>
                      <a:r>
                        <a:rPr lang="ky-KG" sz="1400" b="1" dirty="0">
                          <a:effectLst/>
                          <a:latin typeface="Times New Roman"/>
                          <a:ea typeface="Times New Roman"/>
                        </a:rPr>
                        <a:t>Күндүзгү окутуу</a:t>
                      </a:r>
                      <a:r>
                        <a:rPr lang="ru-RU" sz="1400" b="1" dirty="0">
                          <a:effectLst/>
                          <a:latin typeface="Times New Roman"/>
                          <a:ea typeface="Times New Roman"/>
                        </a:rPr>
                        <a:t> </a:t>
                      </a:r>
                      <a:r>
                        <a:rPr lang="ru-RU" sz="1400" b="1" dirty="0" err="1">
                          <a:effectLst/>
                          <a:latin typeface="Times New Roman"/>
                          <a:ea typeface="Times New Roman"/>
                        </a:rPr>
                        <a:t>формасы</a:t>
                      </a:r>
                      <a:endParaRPr lang="ru-RU"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3592">
                <a:tc>
                  <a:txBody>
                    <a:bodyPr/>
                    <a:lstStyle/>
                    <a:p>
                      <a:pPr>
                        <a:spcAft>
                          <a:spcPts val="0"/>
                        </a:spcAft>
                      </a:pPr>
                      <a:r>
                        <a:rPr lang="ru-RU" sz="1200" dirty="0">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effectLst/>
                          <a:latin typeface="Times New Roman"/>
                          <a:ea typeface="Times New Roman"/>
                        </a:rPr>
                        <a:t>МТФ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effectLst/>
                          <a:latin typeface="Times New Roman"/>
                          <a:ea typeface="Times New Roman"/>
                        </a:rPr>
                        <a:t>УМКФ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487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467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ТФ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831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483">
                <a:tc>
                  <a:txBody>
                    <a:bodyPr/>
                    <a:lstStyle/>
                    <a:p>
                      <a:pPr>
                        <a:spcAft>
                          <a:spcPts val="0"/>
                        </a:spcAft>
                      </a:pPr>
                      <a:r>
                        <a:rPr lang="ru-RU" sz="1200">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ДЖМ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ЭФ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effectLst/>
                          <a:latin typeface="Times New Roman"/>
                          <a:ea typeface="Times New Roman"/>
                        </a:rPr>
                        <a:t>БББПИ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КГТИ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smtClean="0">
                          <a:effectLst/>
                          <a:latin typeface="Times New Roman"/>
                          <a:ea typeface="Times New Roman"/>
                        </a:rPr>
                        <a:t>ЭТИ</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ИЭФ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0473">
                <a:tc>
                  <a:txBody>
                    <a:bodyPr/>
                    <a:lstStyle/>
                    <a:p>
                      <a:pPr>
                        <a:spcAft>
                          <a:spcPts val="0"/>
                        </a:spcAft>
                      </a:pPr>
                      <a:r>
                        <a:rPr lang="ru-RU" sz="1200">
                          <a:effectLst/>
                          <a:latin typeface="Times New Roman"/>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err="1">
                          <a:effectLst/>
                          <a:latin typeface="Times New Roman"/>
                          <a:ea typeface="Times New Roman"/>
                        </a:rPr>
                        <a:t>Политех</a:t>
                      </a:r>
                      <a:r>
                        <a:rPr lang="ru-RU" sz="1200" dirty="0">
                          <a:effectLst/>
                          <a:latin typeface="Times New Roman"/>
                          <a:ea typeface="Times New Roman"/>
                        </a:rPr>
                        <a:t>. кол</a:t>
                      </a:r>
                      <a:r>
                        <a:rPr lang="ky-KG" sz="1200" dirty="0">
                          <a:effectLst/>
                          <a:latin typeface="Times New Roman"/>
                          <a:ea typeface="Times New Roman"/>
                        </a:rPr>
                        <a:t>ледж</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592">
                <a:tc>
                  <a:txBody>
                    <a:bodyPr/>
                    <a:lstStyle/>
                    <a:p>
                      <a:pPr>
                        <a:spcAft>
                          <a:spcPts val="0"/>
                        </a:spcAft>
                      </a:pPr>
                      <a:r>
                        <a:rPr lang="ru-RU" sz="1200">
                          <a:effectLst/>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МЖМ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695">
                <a:tc gridSpan="2">
                  <a:txBody>
                    <a:bodyPr/>
                    <a:lstStyle/>
                    <a:p>
                      <a:pPr>
                        <a:spcAft>
                          <a:spcPts val="0"/>
                        </a:spcAft>
                      </a:pPr>
                      <a:r>
                        <a:rPr lang="ky-KG" sz="1200" b="1" dirty="0">
                          <a:effectLst/>
                          <a:latin typeface="Times New Roman"/>
                          <a:ea typeface="Times New Roman"/>
                        </a:rPr>
                        <a:t>Башкы ЖОЖ боюнча бардыгы</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400" b="1" dirty="0">
                          <a:effectLst/>
                          <a:latin typeface="Times New Roman"/>
                          <a:ea typeface="Times New Roman"/>
                        </a:rPr>
                        <a:t>6985</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6712</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4197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61,9</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54,8</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57,2</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87</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 </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62,5</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28,1</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2788</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39,9</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1059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20997523"/>
              </p:ext>
            </p:extLst>
          </p:nvPr>
        </p:nvGraphicFramePr>
        <p:xfrm>
          <a:off x="323528" y="1268759"/>
          <a:ext cx="8640959" cy="4392489"/>
        </p:xfrm>
        <a:graphic>
          <a:graphicData uri="http://schemas.openxmlformats.org/drawingml/2006/table">
            <a:tbl>
              <a:tblPr firstRow="1" firstCol="1" bandRow="1"/>
              <a:tblGrid>
                <a:gridCol w="458130"/>
                <a:gridCol w="1139698"/>
                <a:gridCol w="683978"/>
                <a:gridCol w="683175"/>
                <a:gridCol w="683978"/>
                <a:gridCol w="569848"/>
                <a:gridCol w="569045"/>
                <a:gridCol w="569848"/>
                <a:gridCol w="569848"/>
                <a:gridCol w="458130"/>
                <a:gridCol w="569848"/>
                <a:gridCol w="569045"/>
                <a:gridCol w="569848"/>
                <a:gridCol w="546540"/>
              </a:tblGrid>
              <a:tr h="452269">
                <a:tc>
                  <a:txBody>
                    <a:bodyPr/>
                    <a:lstStyle/>
                    <a:p>
                      <a:pPr>
                        <a:spcAft>
                          <a:spcPts val="0"/>
                        </a:spcAft>
                      </a:pPr>
                      <a:r>
                        <a:rPr lang="ru-RU" sz="1200" dirty="0">
                          <a:effectLst/>
                          <a:latin typeface="Times New Roman"/>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err="1">
                          <a:effectLst/>
                          <a:latin typeface="Times New Roman"/>
                          <a:ea typeface="Times New Roman"/>
                        </a:rPr>
                        <a:t>Токмок</a:t>
                      </a:r>
                      <a:r>
                        <a:rPr lang="ru-RU" sz="1200" dirty="0">
                          <a:effectLst/>
                          <a:latin typeface="Times New Roman"/>
                          <a:ea typeface="Times New Roman"/>
                        </a:rPr>
                        <a:t> ш. филиал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238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678403">
                <a:tc>
                  <a:txBody>
                    <a:bodyPr/>
                    <a:lstStyle/>
                    <a:p>
                      <a:pPr>
                        <a:spcAft>
                          <a:spcPts val="0"/>
                        </a:spcAft>
                      </a:pPr>
                      <a:r>
                        <a:rPr lang="ru-RU" sz="1200">
                          <a:effectLst/>
                          <a:latin typeface="Times New Roman"/>
                          <a:ea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err="1">
                          <a:effectLst/>
                          <a:latin typeface="Times New Roman"/>
                          <a:ea typeface="Times New Roman"/>
                        </a:rPr>
                        <a:t>Токмок</a:t>
                      </a:r>
                      <a:r>
                        <a:rPr lang="ru-RU" sz="1200" dirty="0">
                          <a:effectLst/>
                          <a:latin typeface="Times New Roman"/>
                          <a:ea typeface="Times New Roman"/>
                        </a:rPr>
                        <a:t> ш. филиал ОКО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408">
                <a:tc>
                  <a:txBody>
                    <a:bodyPr/>
                    <a:lstStyle/>
                    <a:p>
                      <a:pPr>
                        <a:spcAft>
                          <a:spcPts val="0"/>
                        </a:spcAft>
                      </a:pPr>
                      <a:r>
                        <a:rPr lang="ru-RU" sz="1200">
                          <a:effectLst/>
                          <a:latin typeface="Times New Roman"/>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Кара-Балта ш. филиал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8403">
                <a:tc>
                  <a:txBody>
                    <a:bodyPr/>
                    <a:lstStyle/>
                    <a:p>
                      <a:pPr>
                        <a:spcAft>
                          <a:spcPts val="0"/>
                        </a:spcAft>
                      </a:pPr>
                      <a:r>
                        <a:rPr lang="ru-RU" sz="1200">
                          <a:effectLst/>
                          <a:latin typeface="Times New Roman"/>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Кара-Балта ш. филиал ОКО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269">
                <a:tc>
                  <a:txBody>
                    <a:bodyPr/>
                    <a:lstStyle/>
                    <a:p>
                      <a:pPr>
                        <a:spcAft>
                          <a:spcPts val="0"/>
                        </a:spcAft>
                      </a:pPr>
                      <a:r>
                        <a:rPr lang="ru-RU" sz="1200">
                          <a:effectLst/>
                          <a:latin typeface="Times New Roman"/>
                          <a:ea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Кара-К</a:t>
                      </a:r>
                      <a:r>
                        <a:rPr lang="ky-KG" sz="1200" dirty="0">
                          <a:effectLst/>
                          <a:latin typeface="Times New Roman"/>
                          <a:ea typeface="Times New Roman"/>
                        </a:rPr>
                        <a:t>өл ш.</a:t>
                      </a:r>
                      <a:r>
                        <a:rPr lang="ru-RU" sz="1200" dirty="0">
                          <a:effectLst/>
                          <a:latin typeface="Times New Roman"/>
                          <a:ea typeface="Times New Roman"/>
                        </a:rPr>
                        <a:t> филиал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48,1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8403">
                <a:tc>
                  <a:txBody>
                    <a:bodyPr/>
                    <a:lstStyle/>
                    <a:p>
                      <a:pPr>
                        <a:spcAft>
                          <a:spcPts val="0"/>
                        </a:spcAft>
                      </a:pPr>
                      <a:r>
                        <a:rPr lang="ru-RU" sz="1200">
                          <a:effectLst/>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Кара-К</a:t>
                      </a:r>
                      <a:r>
                        <a:rPr lang="ky-KG" sz="1200" dirty="0">
                          <a:effectLst/>
                          <a:latin typeface="Times New Roman"/>
                          <a:ea typeface="Times New Roman"/>
                        </a:rPr>
                        <a:t>өл </a:t>
                      </a:r>
                      <a:r>
                        <a:rPr lang="ru-RU" sz="1200" dirty="0">
                          <a:effectLst/>
                          <a:latin typeface="Times New Roman"/>
                          <a:ea typeface="Times New Roman"/>
                        </a:rPr>
                        <a:t>ш. филиал ОКО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47,0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7946">
                <a:tc>
                  <a:txBody>
                    <a:bodyPr/>
                    <a:lstStyle/>
                    <a:p>
                      <a:pPr>
                        <a:spcAft>
                          <a:spcPts val="0"/>
                        </a:spcAft>
                      </a:pPr>
                      <a:r>
                        <a:rPr lang="ru-RU" sz="1200">
                          <a:effectLst/>
                          <a:latin typeface="Times New Roman"/>
                          <a:ea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Кызыл-</a:t>
                      </a:r>
                      <a:r>
                        <a:rPr lang="ru-RU" sz="1200" dirty="0" err="1">
                          <a:effectLst/>
                          <a:latin typeface="Times New Roman"/>
                          <a:ea typeface="Times New Roman"/>
                        </a:rPr>
                        <a:t>Кыя</a:t>
                      </a:r>
                      <a:r>
                        <a:rPr lang="ru-RU" sz="1200" dirty="0">
                          <a:effectLst/>
                          <a:latin typeface="Times New Roman"/>
                          <a:ea typeface="Times New Roman"/>
                        </a:rPr>
                        <a:t> ш. филиал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272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7388">
                <a:tc gridSpan="2">
                  <a:txBody>
                    <a:bodyPr/>
                    <a:lstStyle/>
                    <a:p>
                      <a:pPr>
                        <a:spcAft>
                          <a:spcPts val="0"/>
                        </a:spcAft>
                      </a:pPr>
                      <a:r>
                        <a:rPr lang="ru-RU" sz="1200" b="1">
                          <a:effectLst/>
                          <a:latin typeface="Times New Roman"/>
                          <a:ea typeface="Times New Roman"/>
                        </a:rPr>
                        <a:t> </a:t>
                      </a:r>
                      <a:r>
                        <a:rPr lang="ky-KG" sz="1200" b="1">
                          <a:effectLst/>
                          <a:latin typeface="Times New Roman"/>
                          <a:ea typeface="Times New Roman"/>
                        </a:rPr>
                        <a:t>Күндүзгү форма боюнча бардыгы</a:t>
                      </a:r>
                      <a:endParaRPr lang="ru-R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400" b="1">
                          <a:effectLst/>
                          <a:latin typeface="Times New Roman"/>
                          <a:ea typeface="Times New Roman"/>
                        </a:rPr>
                        <a:t>8212</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7843</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4891</a:t>
                      </a:r>
                      <a:r>
                        <a:rPr lang="ky-KG" sz="1400" b="1" dirty="0">
                          <a:effectLst/>
                          <a:latin typeface="Times New Roman"/>
                          <a:ea typeface="Times New Roman"/>
                        </a:rPr>
                        <a:t> </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57,4</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56,9</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60,7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58,6</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 </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62,4</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28,0</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3321</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40,4</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1183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80400749"/>
              </p:ext>
            </p:extLst>
          </p:nvPr>
        </p:nvGraphicFramePr>
        <p:xfrm>
          <a:off x="323532" y="620690"/>
          <a:ext cx="8712963" cy="5080694"/>
        </p:xfrm>
        <a:graphic>
          <a:graphicData uri="http://schemas.openxmlformats.org/drawingml/2006/table">
            <a:tbl>
              <a:tblPr firstRow="1" firstCol="1" bandRow="1"/>
              <a:tblGrid>
                <a:gridCol w="462077"/>
                <a:gridCol w="1149515"/>
                <a:gridCol w="689871"/>
                <a:gridCol w="689060"/>
                <a:gridCol w="574757"/>
                <a:gridCol w="574757"/>
                <a:gridCol w="574757"/>
                <a:gridCol w="573946"/>
                <a:gridCol w="574757"/>
                <a:gridCol w="574757"/>
                <a:gridCol w="574757"/>
                <a:gridCol w="573946"/>
                <a:gridCol w="574757"/>
                <a:gridCol w="551249"/>
              </a:tblGrid>
              <a:tr h="336599">
                <a:tc gridSpan="14">
                  <a:txBody>
                    <a:bodyPr/>
                    <a:lstStyle/>
                    <a:p>
                      <a:pPr algn="ctr">
                        <a:spcAft>
                          <a:spcPts val="0"/>
                        </a:spcAft>
                      </a:pPr>
                      <a:r>
                        <a:rPr lang="ky-KG" sz="1200" b="1" i="1" dirty="0">
                          <a:effectLst/>
                          <a:latin typeface="Times New Roman"/>
                          <a:ea typeface="Times New Roman"/>
                        </a:rPr>
                        <a:t>Сырттан окутуу формасы</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6599">
                <a:tc>
                  <a:txBody>
                    <a:bodyPr/>
                    <a:lstStyle/>
                    <a:p>
                      <a:pPr>
                        <a:spcAft>
                          <a:spcPts val="0"/>
                        </a:spcAft>
                      </a:pPr>
                      <a:r>
                        <a:rPr lang="ru-RU" sz="1200" dirty="0">
                          <a:effectLst/>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dirty="0" smtClean="0">
                          <a:effectLst/>
                          <a:latin typeface="Times New Roman"/>
                          <a:ea typeface="Times New Roman"/>
                        </a:rPr>
                        <a:t>МТФ</a:t>
                      </a:r>
                      <a:r>
                        <a:rPr lang="ru-RU" sz="1200" baseline="0" dirty="0" smtClean="0">
                          <a:effectLst/>
                          <a:latin typeface="Times New Roman"/>
                          <a:ea typeface="Times New Roman"/>
                        </a:rPr>
                        <a:t> 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6599">
                <a:tc>
                  <a:txBody>
                    <a:bodyPr/>
                    <a:lstStyle/>
                    <a:p>
                      <a:pPr>
                        <a:spcAft>
                          <a:spcPts val="0"/>
                        </a:spcAft>
                      </a:pPr>
                      <a:r>
                        <a:rPr lang="ru-RU" sz="1200" dirty="0">
                          <a:effectLst/>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dirty="0" smtClean="0">
                          <a:effectLst/>
                          <a:latin typeface="Times New Roman"/>
                          <a:ea typeface="Times New Roman"/>
                        </a:rPr>
                        <a:t>УМКФ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6599">
                <a:tc>
                  <a:txBody>
                    <a:bodyPr/>
                    <a:lstStyle/>
                    <a:p>
                      <a:pPr>
                        <a:spcAft>
                          <a:spcPts val="0"/>
                        </a:spcAft>
                      </a:pPr>
                      <a:r>
                        <a:rPr lang="ru-RU" sz="1200" dirty="0">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ТФ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6599">
                <a:tc>
                  <a:txBody>
                    <a:bodyPr/>
                    <a:lstStyle/>
                    <a:p>
                      <a:pPr>
                        <a:spcAft>
                          <a:spcPts val="0"/>
                        </a:spcAft>
                      </a:pPr>
                      <a:r>
                        <a:rPr lang="ru-RU" sz="1200" dirty="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ЭФ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6599">
                <a:tc>
                  <a:txBody>
                    <a:bodyPr/>
                    <a:lstStyle/>
                    <a:p>
                      <a:pPr>
                        <a:spcAft>
                          <a:spcPts val="0"/>
                        </a:spcAft>
                      </a:pPr>
                      <a:r>
                        <a:rPr lang="ru-RU" sz="1200" dirty="0">
                          <a:effectLst/>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smtClean="0">
                          <a:effectLst/>
                          <a:latin typeface="Times New Roman"/>
                          <a:ea typeface="Times New Roman"/>
                        </a:rPr>
                        <a:t>ЭТИ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6599">
                <a:tc>
                  <a:txBody>
                    <a:bodyPr/>
                    <a:lstStyle/>
                    <a:p>
                      <a:pPr>
                        <a:spcAft>
                          <a:spcPts val="0"/>
                        </a:spcAft>
                      </a:pPr>
                      <a:r>
                        <a:rPr lang="ru-RU" sz="1200" dirty="0">
                          <a:effectLst/>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ИЭФ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217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6599">
                <a:tc>
                  <a:txBody>
                    <a:bodyPr/>
                    <a:lstStyle/>
                    <a:p>
                      <a:pPr>
                        <a:spcAft>
                          <a:spcPts val="0"/>
                        </a:spcAft>
                      </a:pPr>
                      <a:r>
                        <a:rPr lang="ru-RU" sz="1200" dirty="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ky-KG" sz="1200" dirty="0">
                          <a:effectLst/>
                          <a:latin typeface="Times New Roman"/>
                          <a:ea typeface="Times New Roman"/>
                        </a:rPr>
                        <a:t>МЖМ</a:t>
                      </a:r>
                      <a:r>
                        <a:rPr lang="ru-RU" sz="1200" dirty="0">
                          <a:effectLst/>
                          <a:latin typeface="Times New Roman"/>
                          <a:ea typeface="Times New Roman"/>
                        </a:rPr>
                        <a:t>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3550">
                <a:tc>
                  <a:txBody>
                    <a:bodyPr/>
                    <a:lstStyle/>
                    <a:p>
                      <a:pPr>
                        <a:spcAft>
                          <a:spcPts val="0"/>
                        </a:spcAft>
                      </a:pPr>
                      <a:r>
                        <a:rPr lang="ru-RU" sz="12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err="1">
                          <a:effectLst/>
                          <a:latin typeface="Times New Roman"/>
                          <a:ea typeface="Times New Roman"/>
                        </a:rPr>
                        <a:t>Токмок</a:t>
                      </a:r>
                      <a:r>
                        <a:rPr lang="ru-RU" sz="1200" dirty="0">
                          <a:effectLst/>
                          <a:latin typeface="Times New Roman"/>
                          <a:ea typeface="Times New Roman"/>
                        </a:rPr>
                        <a:t> ш. </a:t>
                      </a:r>
                      <a:r>
                        <a:rPr lang="ru-RU" sz="1200" dirty="0" smtClean="0">
                          <a:effectLst/>
                          <a:latin typeface="Times New Roman"/>
                          <a:ea typeface="Times New Roman"/>
                        </a:rPr>
                        <a:t>филиал</a:t>
                      </a:r>
                      <a:r>
                        <a:rPr lang="ru-RU" sz="1200" baseline="0" dirty="0" smtClean="0">
                          <a:effectLst/>
                          <a:latin typeface="Times New Roman"/>
                          <a:ea typeface="Times New Roman"/>
                        </a:rPr>
                        <a:t>  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a:spcAft>
                          <a:spcPts val="0"/>
                        </a:spcAft>
                      </a:pPr>
                      <a:r>
                        <a:rPr lang="ru-RU" sz="1200">
                          <a:effectLst/>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Кара-К</a:t>
                      </a:r>
                      <a:r>
                        <a:rPr lang="ky-KG" sz="1200" dirty="0">
                          <a:effectLst/>
                          <a:latin typeface="Times New Roman"/>
                          <a:ea typeface="Times New Roman"/>
                        </a:rPr>
                        <a:t>өл ш.</a:t>
                      </a:r>
                      <a:r>
                        <a:rPr lang="ru-RU" sz="1200" dirty="0">
                          <a:effectLst/>
                          <a:latin typeface="Times New Roman"/>
                          <a:ea typeface="Times New Roman"/>
                        </a:rPr>
                        <a:t> </a:t>
                      </a:r>
                      <a:r>
                        <a:rPr lang="ru-RU" sz="1200" dirty="0" smtClean="0">
                          <a:effectLst/>
                          <a:latin typeface="Times New Roman"/>
                          <a:ea typeface="Times New Roman"/>
                        </a:rPr>
                        <a:t>филиал</a:t>
                      </a:r>
                      <a:r>
                        <a:rPr lang="ru-RU" sz="1200" baseline="0" dirty="0" smtClean="0">
                          <a:effectLst/>
                          <a:latin typeface="Times New Roman"/>
                          <a:ea typeface="Times New Roman"/>
                        </a:rPr>
                        <a:t> 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a:spcAft>
                          <a:spcPts val="0"/>
                        </a:spcAft>
                      </a:pPr>
                      <a:r>
                        <a:rPr lang="ru-RU" sz="1200">
                          <a:effectLst/>
                          <a:latin typeface="Times New Roman"/>
                          <a:ea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effectLst/>
                          <a:latin typeface="Times New Roman"/>
                          <a:ea typeface="Times New Roman"/>
                        </a:rPr>
                        <a:t>Кызыл-</a:t>
                      </a:r>
                      <a:r>
                        <a:rPr lang="ru-RU" sz="1200" dirty="0" err="1">
                          <a:effectLst/>
                          <a:latin typeface="Times New Roman"/>
                          <a:ea typeface="Times New Roman"/>
                        </a:rPr>
                        <a:t>Кыя</a:t>
                      </a:r>
                      <a:r>
                        <a:rPr lang="ru-RU" sz="1200" dirty="0">
                          <a:effectLst/>
                          <a:latin typeface="Times New Roman"/>
                          <a:ea typeface="Times New Roman"/>
                        </a:rPr>
                        <a:t> ш. </a:t>
                      </a:r>
                      <a:r>
                        <a:rPr lang="ru-RU" sz="1200" dirty="0" smtClean="0">
                          <a:effectLst/>
                          <a:latin typeface="Times New Roman"/>
                          <a:ea typeface="Times New Roman"/>
                        </a:rPr>
                        <a:t>филиал </a:t>
                      </a:r>
                      <a:r>
                        <a:rPr lang="ru-RU" sz="1200" baseline="0" dirty="0" smtClean="0">
                          <a:effectLst/>
                          <a:latin typeface="Times New Roman"/>
                          <a:ea typeface="Times New Roman"/>
                        </a:rPr>
                        <a:t>сырт.</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90,7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effectLst/>
                          <a:latin typeface="Times New Roman"/>
                          <a:ea typeface="Times New Roman"/>
                        </a:rPr>
                        <a:t>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8120">
                <a:tc gridSpan="2">
                  <a:txBody>
                    <a:bodyPr/>
                    <a:lstStyle/>
                    <a:p>
                      <a:pPr>
                        <a:spcAft>
                          <a:spcPts val="0"/>
                        </a:spcAft>
                      </a:pPr>
                      <a:r>
                        <a:rPr lang="ky-KG" sz="1200" b="1" dirty="0">
                          <a:effectLst/>
                          <a:latin typeface="Times New Roman"/>
                          <a:ea typeface="Times New Roman"/>
                        </a:rPr>
                        <a:t>Сырттан окутуу боюнча бардыгы</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400" b="1">
                          <a:effectLst/>
                          <a:latin typeface="Times New Roman"/>
                          <a:ea typeface="Times New Roman"/>
                        </a:rPr>
                        <a:t>2642</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2186</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1786</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64,6</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65,2</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81,1</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78,8</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92,6</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81,7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20,2</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856</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a:effectLst/>
                          <a:latin typeface="Times New Roman"/>
                          <a:ea typeface="Times New Roman"/>
                        </a:rPr>
                        <a:t>32,4</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8120">
                <a:tc gridSpan="2">
                  <a:txBody>
                    <a:bodyPr/>
                    <a:lstStyle/>
                    <a:p>
                      <a:pPr>
                        <a:spcAft>
                          <a:spcPts val="0"/>
                        </a:spcAft>
                      </a:pPr>
                      <a:r>
                        <a:rPr lang="ru-RU" sz="1200" b="1" dirty="0">
                          <a:effectLst/>
                          <a:latin typeface="Times New Roman"/>
                          <a:ea typeface="Times New Roman"/>
                        </a:rPr>
                        <a:t>Университет</a:t>
                      </a:r>
                      <a:r>
                        <a:rPr lang="ky-KG" sz="1200" b="1" dirty="0">
                          <a:effectLst/>
                          <a:latin typeface="Times New Roman"/>
                          <a:ea typeface="Times New Roman"/>
                        </a:rPr>
                        <a:t> боюнча</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400" b="1" dirty="0">
                          <a:effectLst/>
                          <a:latin typeface="Times New Roman"/>
                          <a:ea typeface="Times New Roman"/>
                        </a:rPr>
                        <a:t>10854</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10029</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6677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61,0</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61,0</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70,9</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68,7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92,6</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66,6</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24,1</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4177</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b="1" dirty="0">
                          <a:effectLst/>
                          <a:latin typeface="Times New Roman"/>
                          <a:ea typeface="Times New Roman"/>
                        </a:rPr>
                        <a:t>38,5</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789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8784976" cy="6408712"/>
          </a:xfrm>
        </p:spPr>
        <p:txBody>
          <a:bodyPr>
            <a:normAutofit fontScale="92500" lnSpcReduction="20000"/>
          </a:bodyPr>
          <a:lstStyle/>
          <a:p>
            <a:r>
              <a:rPr lang="ky-KG" b="1" dirty="0"/>
              <a:t>10854</a:t>
            </a:r>
            <a:r>
              <a:rPr lang="ky-KG" dirty="0"/>
              <a:t> </a:t>
            </a:r>
            <a:r>
              <a:rPr lang="ky-KG" b="1" dirty="0"/>
              <a:t>  </a:t>
            </a:r>
            <a:r>
              <a:rPr lang="ky-KG" dirty="0"/>
              <a:t>студенттин ичинен  (FX кошкондо) </a:t>
            </a:r>
            <a:r>
              <a:rPr lang="ky-KG" b="1" dirty="0"/>
              <a:t>10029</a:t>
            </a:r>
            <a:r>
              <a:rPr lang="ky-KG" dirty="0"/>
              <a:t> студентке (92,4%) сессия тапшырууга уруксат берилди, алардын ичинен – </a:t>
            </a:r>
            <a:r>
              <a:rPr lang="ky-KG" b="1" dirty="0"/>
              <a:t>66,5%</a:t>
            </a:r>
            <a:r>
              <a:rPr lang="ky-KG" dirty="0"/>
              <a:t> (</a:t>
            </a:r>
            <a:r>
              <a:rPr lang="ky-KG" b="1" dirty="0"/>
              <a:t>6677</a:t>
            </a:r>
            <a:r>
              <a:rPr lang="ky-KG" dirty="0"/>
              <a:t> студент) тапшырды, карыздары бар – </a:t>
            </a:r>
            <a:r>
              <a:rPr lang="ky-KG" b="1" dirty="0"/>
              <a:t>38,5%</a:t>
            </a:r>
            <a:r>
              <a:rPr lang="ky-KG" dirty="0"/>
              <a:t> (</a:t>
            </a:r>
            <a:r>
              <a:rPr lang="ky-KG" b="1" dirty="0"/>
              <a:t>4177</a:t>
            </a:r>
            <a:r>
              <a:rPr lang="ky-KG" dirty="0"/>
              <a:t> студент), алардын ичинен башкы ЖОЖ боюнча - </a:t>
            </a:r>
            <a:r>
              <a:rPr lang="ky-KG" b="1" dirty="0"/>
              <a:t>3472 </a:t>
            </a:r>
            <a:r>
              <a:rPr lang="ky-KG" dirty="0"/>
              <a:t>студ.</a:t>
            </a:r>
            <a:endParaRPr lang="ru-RU" dirty="0"/>
          </a:p>
          <a:p>
            <a:r>
              <a:rPr lang="ky-KG" dirty="0"/>
              <a:t>Жалпысынан, университет боюнча жетишкендик 66,6% түздү </a:t>
            </a:r>
            <a:r>
              <a:rPr lang="ky-KG" i="1" dirty="0"/>
              <a:t>(былтыр - </a:t>
            </a:r>
            <a:r>
              <a:rPr lang="ky-KG" dirty="0"/>
              <a:t>68,3</a:t>
            </a:r>
            <a:r>
              <a:rPr lang="ky-KG" i="1" dirty="0"/>
              <a:t>%)</a:t>
            </a:r>
            <a:r>
              <a:rPr lang="ky-KG" dirty="0"/>
              <a:t>, окутуунун күндүзгү формасы боюнча – 62,4%</a:t>
            </a:r>
            <a:r>
              <a:rPr lang="ky-KG" i="1" dirty="0"/>
              <a:t> (былтыр – </a:t>
            </a:r>
            <a:r>
              <a:rPr lang="ky-KG" dirty="0"/>
              <a:t>67,1</a:t>
            </a:r>
            <a:r>
              <a:rPr lang="ky-KG" i="1" dirty="0"/>
              <a:t>%)</a:t>
            </a:r>
            <a:r>
              <a:rPr lang="ky-KG" dirty="0"/>
              <a:t>, сырттан окутуу формасы боюнча – 81,7% </a:t>
            </a:r>
            <a:r>
              <a:rPr lang="ky-KG" i="1" dirty="0"/>
              <a:t>(былтыр – </a:t>
            </a:r>
            <a:r>
              <a:rPr lang="ky-KG" dirty="0"/>
              <a:t>72,9%</a:t>
            </a:r>
            <a:r>
              <a:rPr lang="ky-KG" i="1" dirty="0"/>
              <a:t>)</a:t>
            </a:r>
            <a:r>
              <a:rPr lang="ky-KG" dirty="0"/>
              <a:t>. Былтыркы жылга салыштырмалуу сессиянын жыйынтыктарынын анализи төмөндөгүдөй көрсөткүчтү түздү: 1 курс – </a:t>
            </a:r>
            <a:r>
              <a:rPr lang="ky-KG" b="1" dirty="0"/>
              <a:t>61,0</a:t>
            </a:r>
            <a:r>
              <a:rPr lang="ky-KG" dirty="0"/>
              <a:t>% (былтыр - </a:t>
            </a:r>
            <a:r>
              <a:rPr lang="ky-KG" b="1" dirty="0"/>
              <a:t>72,1%</a:t>
            </a:r>
            <a:r>
              <a:rPr lang="ky-KG" dirty="0"/>
              <a:t>) – 11,1% төмөн;  2 курс – </a:t>
            </a:r>
            <a:r>
              <a:rPr lang="ky-KG" b="1" dirty="0"/>
              <a:t>61,0</a:t>
            </a:r>
            <a:r>
              <a:rPr lang="ky-KG" dirty="0"/>
              <a:t>% (68,7%) – 7,7% төмөн; 3 курс – 70,9% (68%) – 2,9% жогору; 4 курс – </a:t>
            </a:r>
            <a:r>
              <a:rPr lang="ky-KG" b="1" dirty="0"/>
              <a:t>68,7%</a:t>
            </a:r>
            <a:r>
              <a:rPr lang="ky-KG" dirty="0"/>
              <a:t>  (79,8 </a:t>
            </a:r>
            <a:r>
              <a:rPr lang="ky-KG" i="1" dirty="0"/>
              <a:t>%</a:t>
            </a:r>
            <a:r>
              <a:rPr lang="ky-KG" dirty="0"/>
              <a:t>) – 11,1% төмөн; 5 курс – 92,6% (82,3%)</a:t>
            </a:r>
            <a:r>
              <a:rPr lang="ky-KG" b="1" dirty="0"/>
              <a:t> </a:t>
            </a:r>
            <a:r>
              <a:rPr lang="ky-KG" dirty="0"/>
              <a:t>– 10,3% жогору, башкача айтканда жетишкендик орточо эсеп менен 1,7% төмөндөдү. </a:t>
            </a:r>
            <a:endParaRPr lang="ru-RU" dirty="0"/>
          </a:p>
          <a:p>
            <a:r>
              <a:rPr lang="ky-KG" dirty="0"/>
              <a:t>Башкы ЖОЖ боюнча күндүзгү жана сырттан окуу формасындагы  3605студент «FX» жана «I» баалары боюнча  6154  сабакка катталышты.</a:t>
            </a:r>
            <a:endParaRPr lang="ru-RU" dirty="0"/>
          </a:p>
          <a:p>
            <a:endParaRPr lang="ru-RU" dirty="0"/>
          </a:p>
        </p:txBody>
      </p:sp>
    </p:spTree>
    <p:extLst>
      <p:ext uri="{BB962C8B-B14F-4D97-AF65-F5344CB8AC3E}">
        <p14:creationId xmlns:p14="http://schemas.microsoft.com/office/powerpoint/2010/main" val="139918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38138"/>
          </a:xfrm>
        </p:spPr>
        <p:txBody>
          <a:bodyPr>
            <a:noAutofit/>
          </a:bodyPr>
          <a:lstStyle/>
          <a:p>
            <a:pPr algn="ctr"/>
            <a:r>
              <a:rPr lang="ky-KG" sz="2400" b="1" dirty="0">
                <a:solidFill>
                  <a:schemeClr val="tx1"/>
                </a:solidFill>
                <a:latin typeface="Times New Roman"/>
                <a:ea typeface="Times New Roman"/>
              </a:rPr>
              <a:t>КМТУнун студенттеринин (башкы ЖОЖ, окутуунун күндүзгу формасы) жетишкенди боюнча анализ (негизги сессияны жана «FX» жана «I» тапшыргандан кийин) </a:t>
            </a:r>
            <a:endParaRPr lang="ru-RU" sz="2400" b="1"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267659056"/>
              </p:ext>
            </p:extLst>
          </p:nvPr>
        </p:nvGraphicFramePr>
        <p:xfrm>
          <a:off x="35497" y="1484783"/>
          <a:ext cx="8856982" cy="4915273"/>
        </p:xfrm>
        <a:graphic>
          <a:graphicData uri="http://schemas.openxmlformats.org/drawingml/2006/table">
            <a:tbl>
              <a:tblPr/>
              <a:tblGrid>
                <a:gridCol w="2015672"/>
                <a:gridCol w="1728743"/>
                <a:gridCol w="1691912"/>
                <a:gridCol w="1836480"/>
                <a:gridCol w="1584175"/>
              </a:tblGrid>
              <a:tr h="64807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effectLst/>
                          <a:latin typeface="Times New Roman"/>
                          <a:ea typeface="Times New Roman"/>
                        </a:rPr>
                        <a:t>Факультет</a:t>
                      </a:r>
                      <a:endParaRPr lang="ru-RU" sz="2000" dirty="0" smtClean="0">
                        <a:effectLst/>
                        <a:latin typeface="Times New Roman"/>
                        <a:ea typeface="Times New Roman"/>
                      </a:endParaRPr>
                    </a:p>
                    <a:p>
                      <a:pPr algn="ctr">
                        <a:spcAft>
                          <a:spcPts val="0"/>
                        </a:spcAft>
                      </a:pPr>
                      <a:endParaRPr lang="ru-RU"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y-KG" sz="2000" b="1" dirty="0">
                          <a:effectLst/>
                          <a:latin typeface="Times New Roman"/>
                        </a:rPr>
                        <a:t>Жалпы жетишкендик</a:t>
                      </a:r>
                      <a:r>
                        <a:rPr lang="ru-RU" sz="2000" b="1" dirty="0">
                          <a:effectLst/>
                          <a:latin typeface="Times New Roman"/>
                        </a:rPr>
                        <a:t> %</a:t>
                      </a:r>
                    </a:p>
                    <a:p>
                      <a:pPr algn="ctr">
                        <a:spcAft>
                          <a:spcPts val="0"/>
                        </a:spcAft>
                      </a:pPr>
                      <a:r>
                        <a:rPr lang="ru-RU" sz="2000" b="1" dirty="0">
                          <a:effectLst/>
                          <a:latin typeface="Times New Roman"/>
                          <a:ea typeface="Times New Roman"/>
                        </a:rPr>
                        <a:t> 201</a:t>
                      </a:r>
                      <a:r>
                        <a:rPr lang="ky-KG" sz="2000" b="1" dirty="0">
                          <a:effectLst/>
                          <a:latin typeface="Times New Roman"/>
                          <a:ea typeface="Times New Roman"/>
                        </a:rPr>
                        <a:t>9</a:t>
                      </a:r>
                      <a:r>
                        <a:rPr lang="ru-RU" sz="2000" b="1" dirty="0">
                          <a:effectLst/>
                          <a:latin typeface="Times New Roman"/>
                          <a:ea typeface="Times New Roman"/>
                        </a:rPr>
                        <a:t>-20</a:t>
                      </a:r>
                      <a:r>
                        <a:rPr lang="ky-KG" sz="2000" b="1" dirty="0">
                          <a:effectLst/>
                          <a:latin typeface="Times New Roman"/>
                          <a:ea typeface="Times New Roman"/>
                        </a:rPr>
                        <a:t>20-о.ж.</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y-KG" sz="2000" b="1" dirty="0">
                          <a:effectLst/>
                          <a:latin typeface="Times New Roman"/>
                        </a:rPr>
                        <a:t>Жалпы жетишкендик</a:t>
                      </a:r>
                      <a:r>
                        <a:rPr lang="ru-RU" sz="2000" b="1" dirty="0">
                          <a:effectLst/>
                          <a:latin typeface="Times New Roman"/>
                        </a:rPr>
                        <a:t> %</a:t>
                      </a:r>
                    </a:p>
                    <a:p>
                      <a:pPr algn="ctr">
                        <a:spcAft>
                          <a:spcPts val="0"/>
                        </a:spcAft>
                      </a:pPr>
                      <a:r>
                        <a:rPr lang="ru-RU" sz="2000" b="1" dirty="0">
                          <a:effectLst/>
                          <a:latin typeface="Times New Roman"/>
                          <a:ea typeface="Times New Roman"/>
                        </a:rPr>
                        <a:t> 20</a:t>
                      </a:r>
                      <a:r>
                        <a:rPr lang="ky-KG" sz="2000" b="1" dirty="0">
                          <a:effectLst/>
                          <a:latin typeface="Times New Roman"/>
                          <a:ea typeface="Times New Roman"/>
                        </a:rPr>
                        <a:t>20</a:t>
                      </a:r>
                      <a:r>
                        <a:rPr lang="ru-RU" sz="2000" b="1" dirty="0">
                          <a:effectLst/>
                          <a:latin typeface="Times New Roman"/>
                          <a:ea typeface="Times New Roman"/>
                        </a:rPr>
                        <a:t>-20</a:t>
                      </a:r>
                      <a:r>
                        <a:rPr lang="ky-KG" sz="2000" b="1" dirty="0">
                          <a:effectLst/>
                          <a:latin typeface="Times New Roman"/>
                          <a:ea typeface="Times New Roman"/>
                        </a:rPr>
                        <a:t>21-о.ж.</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466">
                <a:tc vMerge="1">
                  <a:txBody>
                    <a:bodyPr/>
                    <a:lstStyle/>
                    <a:p>
                      <a:pPr>
                        <a:spcAft>
                          <a:spcPts val="0"/>
                        </a:spcAft>
                      </a:pPr>
                      <a:endParaRPr lang="ru-RU"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y-KG" sz="2000" b="1" dirty="0">
                          <a:effectLst/>
                          <a:latin typeface="Times New Roman"/>
                          <a:ea typeface="Times New Roman"/>
                        </a:rPr>
                        <a:t>Негизги кышкы </a:t>
                      </a:r>
                      <a:r>
                        <a:rPr lang="ru-RU" sz="2000" b="1" dirty="0" err="1">
                          <a:effectLst/>
                          <a:latin typeface="Times New Roman"/>
                          <a:ea typeface="Times New Roman"/>
                        </a:rPr>
                        <a:t>сессиядан</a:t>
                      </a:r>
                      <a:r>
                        <a:rPr lang="ru-RU" sz="2000" b="1" dirty="0">
                          <a:effectLst/>
                          <a:latin typeface="Times New Roman"/>
                          <a:ea typeface="Times New Roman"/>
                        </a:rPr>
                        <a:t> </a:t>
                      </a:r>
                      <a:r>
                        <a:rPr lang="ru-RU" sz="2000" b="1" dirty="0" err="1">
                          <a:effectLst/>
                          <a:latin typeface="Times New Roman"/>
                          <a:ea typeface="Times New Roman"/>
                        </a:rPr>
                        <a:t>кийин</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Times New Roman"/>
                          <a:ea typeface="Times New Roman"/>
                        </a:rPr>
                        <a:t>FX</a:t>
                      </a:r>
                      <a:r>
                        <a:rPr lang="ru-RU" sz="2000" b="1" dirty="0">
                          <a:effectLst/>
                          <a:latin typeface="Times New Roman"/>
                          <a:ea typeface="Times New Roman"/>
                        </a:rPr>
                        <a:t>, </a:t>
                      </a:r>
                      <a:r>
                        <a:rPr lang="en-US" sz="2000" b="1" dirty="0">
                          <a:effectLst/>
                          <a:latin typeface="Times New Roman"/>
                          <a:ea typeface="Times New Roman"/>
                        </a:rPr>
                        <a:t>I</a:t>
                      </a:r>
                      <a:endParaRPr lang="ru-RU" sz="2000" dirty="0">
                        <a:effectLst/>
                        <a:latin typeface="Times New Roman"/>
                        <a:ea typeface="Times New Roman"/>
                      </a:endParaRPr>
                    </a:p>
                    <a:p>
                      <a:pPr algn="ctr">
                        <a:spcAft>
                          <a:spcPts val="0"/>
                        </a:spcAft>
                      </a:pPr>
                      <a:r>
                        <a:rPr lang="ky-KG" sz="2000" b="1" dirty="0">
                          <a:effectLst/>
                          <a:latin typeface="Times New Roman"/>
                          <a:ea typeface="Times New Roman"/>
                        </a:rPr>
                        <a:t>тапшырган-дан кийин</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y-KG" sz="2000" b="1" dirty="0">
                          <a:effectLst/>
                          <a:latin typeface="Times New Roman"/>
                          <a:ea typeface="Times New Roman"/>
                        </a:rPr>
                        <a:t>Негизги кышкы </a:t>
                      </a:r>
                      <a:r>
                        <a:rPr lang="ru-RU" sz="2000" b="1" dirty="0" err="1">
                          <a:effectLst/>
                          <a:latin typeface="Times New Roman"/>
                          <a:ea typeface="Times New Roman"/>
                        </a:rPr>
                        <a:t>сессиядан</a:t>
                      </a:r>
                      <a:r>
                        <a:rPr lang="ru-RU" sz="2000" b="1" dirty="0">
                          <a:effectLst/>
                          <a:latin typeface="Times New Roman"/>
                          <a:ea typeface="Times New Roman"/>
                        </a:rPr>
                        <a:t> </a:t>
                      </a:r>
                      <a:r>
                        <a:rPr lang="ru-RU" sz="2000" b="1" dirty="0" err="1">
                          <a:effectLst/>
                          <a:latin typeface="Times New Roman"/>
                          <a:ea typeface="Times New Roman"/>
                        </a:rPr>
                        <a:t>кийин</a:t>
                      </a:r>
                      <a:r>
                        <a:rPr lang="ru-RU" sz="2000" b="1" dirty="0">
                          <a:effectLst/>
                          <a:latin typeface="Times New Roman"/>
                          <a:ea typeface="Times New Roman"/>
                        </a:rPr>
                        <a:t> </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Times New Roman"/>
                          <a:ea typeface="Times New Roman"/>
                        </a:rPr>
                        <a:t>FX</a:t>
                      </a:r>
                      <a:r>
                        <a:rPr lang="ru-RU" sz="2000" b="1" dirty="0">
                          <a:effectLst/>
                          <a:latin typeface="Times New Roman"/>
                          <a:ea typeface="Times New Roman"/>
                        </a:rPr>
                        <a:t>, </a:t>
                      </a:r>
                      <a:r>
                        <a:rPr lang="en-US" sz="2000" b="1" dirty="0">
                          <a:effectLst/>
                          <a:latin typeface="Times New Roman"/>
                          <a:ea typeface="Times New Roman"/>
                        </a:rPr>
                        <a:t>I</a:t>
                      </a:r>
                      <a:endParaRPr lang="ru-RU" sz="2000" dirty="0">
                        <a:effectLst/>
                        <a:latin typeface="Times New Roman"/>
                        <a:ea typeface="Times New Roman"/>
                      </a:endParaRPr>
                    </a:p>
                    <a:p>
                      <a:pPr algn="ctr">
                        <a:spcAft>
                          <a:spcPts val="0"/>
                        </a:spcAft>
                      </a:pPr>
                      <a:r>
                        <a:rPr lang="ky-KG" sz="2000" b="1" dirty="0">
                          <a:effectLst/>
                          <a:latin typeface="Times New Roman"/>
                          <a:ea typeface="Times New Roman"/>
                        </a:rPr>
                        <a:t>тапшырган-дан кийин</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ky-KG" sz="2000">
                          <a:effectLst/>
                          <a:latin typeface="Times New Roman"/>
                          <a:ea typeface="Times New Roman"/>
                        </a:rPr>
                        <a:t>ЭТИ</a:t>
                      </a:r>
                      <a:endParaRPr lang="ru-RU"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ky-KG" sz="2000">
                          <a:effectLst/>
                          <a:latin typeface="Times New Roman"/>
                          <a:ea typeface="Times New Roman"/>
                        </a:rPr>
                        <a:t>УКМФ</a:t>
                      </a:r>
                      <a:endParaRPr lang="ru-RU"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Times New Roman"/>
                        </a:rPr>
                        <a:t>28,6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ru-RU" sz="2000">
                          <a:effectLst/>
                          <a:latin typeface="Times New Roman"/>
                          <a:ea typeface="Times New Roman"/>
                        </a:rPr>
                        <a:t>ТФ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38,2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74,2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70,5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ru-RU" sz="2000">
                          <a:effectLst/>
                          <a:latin typeface="Times New Roman"/>
                          <a:ea typeface="Times New Roman"/>
                        </a:rPr>
                        <a:t>ИЭФ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43,7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38,2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ru-RU" sz="2000">
                          <a:effectLst/>
                          <a:latin typeface="Times New Roman"/>
                          <a:ea typeface="Times New Roman"/>
                        </a:rPr>
                        <a:t>ЭФ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27,2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72,8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ky-KG" sz="2000">
                          <a:effectLst/>
                          <a:latin typeface="Times New Roman"/>
                          <a:ea typeface="Times New Roman"/>
                        </a:rPr>
                        <a:t>БББПИ</a:t>
                      </a:r>
                      <a:endParaRPr lang="ru-RU"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Times New Roman"/>
                        </a:rPr>
                        <a:t>26,8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22,7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57,8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ru-RU" sz="2000">
                          <a:effectLst/>
                          <a:latin typeface="Times New Roman"/>
                          <a:ea typeface="Times New Roman"/>
                        </a:rPr>
                        <a:t>КГТИ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smtClean="0">
                          <a:effectLst/>
                          <a:latin typeface="Times New Roman"/>
                          <a:ea typeface="Times New Roman"/>
                        </a:rPr>
                        <a:t>29,6</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a:ea typeface="Times New Roman"/>
                        </a:rPr>
                        <a:t>58,6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a:txBody>
                    <a:bodyPr/>
                    <a:lstStyle/>
                    <a:p>
                      <a:pPr>
                        <a:spcAft>
                          <a:spcPts val="0"/>
                        </a:spcAft>
                      </a:pPr>
                      <a:r>
                        <a:rPr lang="ky-KG" sz="2000" dirty="0">
                          <a:effectLst/>
                          <a:latin typeface="Times New Roman"/>
                          <a:ea typeface="Times New Roman"/>
                        </a:rPr>
                        <a:t>МТФ</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smtClean="0">
                          <a:effectLst/>
                          <a:latin typeface="Times New Roman"/>
                          <a:ea typeface="Times New Roman"/>
                        </a:rPr>
                        <a:t>28,2</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50,7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25,3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a:ea typeface="Times New Roman"/>
                        </a:rPr>
                        <a:t>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rowSpan="2">
                  <a:txBody>
                    <a:bodyPr/>
                    <a:lstStyle/>
                    <a:p>
                      <a:pPr>
                        <a:spcAft>
                          <a:spcPts val="0"/>
                        </a:spcAft>
                      </a:pPr>
                      <a:r>
                        <a:rPr lang="ru-RU" sz="2000" b="1" dirty="0" err="1" smtClean="0">
                          <a:effectLst/>
                          <a:latin typeface="Times New Roman"/>
                          <a:ea typeface="Times New Roman"/>
                        </a:rPr>
                        <a:t>Жалпы</a:t>
                      </a:r>
                      <a:r>
                        <a:rPr lang="ru-RU" sz="2000" b="1" baseline="0" dirty="0" smtClean="0">
                          <a:effectLst/>
                          <a:latin typeface="Times New Roman"/>
                          <a:ea typeface="Times New Roman"/>
                        </a:rPr>
                        <a:t> </a:t>
                      </a:r>
                      <a:r>
                        <a:rPr lang="ru-RU" sz="2000" b="1" baseline="0" dirty="0" err="1" smtClean="0">
                          <a:effectLst/>
                          <a:latin typeface="Times New Roman"/>
                          <a:ea typeface="Times New Roman"/>
                        </a:rPr>
                        <a:t>жетишкендик</a:t>
                      </a:r>
                      <a:r>
                        <a:rPr lang="ru-RU" sz="2000" b="1" dirty="0" smtClean="0">
                          <a:effectLst/>
                          <a:latin typeface="Times New Roman"/>
                          <a:ea typeface="Times New Roman"/>
                        </a:rPr>
                        <a:t>:</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a:ea typeface="Times New Roman"/>
                        </a:rPr>
                        <a:t>31,8</a:t>
                      </a:r>
                      <a:endParaRPr lang="ru-RU"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a:ea typeface="Times New Roman"/>
                        </a:rPr>
                        <a:t>63,7</a:t>
                      </a:r>
                      <a:endParaRPr lang="ru-RU"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a:ea typeface="Times New Roman"/>
                        </a:rPr>
                        <a:t>28,3</a:t>
                      </a:r>
                      <a:endParaRPr lang="ru-RU"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a:ea typeface="Times New Roman"/>
                        </a:rPr>
                        <a:t>62,2</a:t>
                      </a:r>
                      <a:endParaRPr lang="ru-RU"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16">
                <a:tc v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rgbClr val="FF0000"/>
                          </a:solidFill>
                          <a:effectLst/>
                          <a:latin typeface="+mn-lt"/>
                          <a:ea typeface="+mn-ea"/>
                          <a:cs typeface="+mn-cs"/>
                        </a:rPr>
                        <a:t>31,9%</a:t>
                      </a:r>
                      <a:r>
                        <a:rPr kumimoji="0" lang="ky-KG" sz="1800" b="1" kern="1200" dirty="0" smtClean="0">
                          <a:solidFill>
                            <a:srgbClr val="FF0000"/>
                          </a:solidFill>
                          <a:effectLst/>
                          <a:latin typeface="+mn-lt"/>
                          <a:ea typeface="+mn-ea"/>
                          <a:cs typeface="+mn-cs"/>
                        </a:rPr>
                        <a:t> көтөрүлдү</a:t>
                      </a:r>
                      <a:endParaRPr lang="ru-RU" sz="2000" dirty="0" smtClean="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rgbClr val="FF0000"/>
                          </a:solidFill>
                          <a:effectLst/>
                          <a:latin typeface="+mn-lt"/>
                          <a:ea typeface="+mn-ea"/>
                          <a:cs typeface="+mn-cs"/>
                        </a:rPr>
                        <a:t>33,9%</a:t>
                      </a:r>
                      <a:r>
                        <a:rPr kumimoji="0" lang="ky-KG" sz="1800" b="1" kern="1200" dirty="0" smtClean="0">
                          <a:solidFill>
                            <a:srgbClr val="FF0000"/>
                          </a:solidFill>
                          <a:effectLst/>
                          <a:latin typeface="+mn-lt"/>
                          <a:ea typeface="+mn-ea"/>
                          <a:cs typeface="+mn-cs"/>
                        </a:rPr>
                        <a:t> көтөрүлдү</a:t>
                      </a:r>
                      <a:endParaRPr lang="ru-RU" sz="2000" dirty="0" smtClean="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266253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143000"/>
          </a:xfrm>
        </p:spPr>
        <p:txBody>
          <a:bodyPr>
            <a:normAutofit fontScale="90000"/>
          </a:bodyPr>
          <a:lstStyle/>
          <a:p>
            <a:pPr algn="ctr"/>
            <a:r>
              <a:rPr lang="ru-RU" sz="2800" b="1" dirty="0" err="1" smtClean="0">
                <a:solidFill>
                  <a:schemeClr val="tx1"/>
                </a:solidFill>
              </a:rPr>
              <a:t>Окутуунун</a:t>
            </a:r>
            <a:r>
              <a:rPr lang="ru-RU" sz="2800" b="1" dirty="0" smtClean="0">
                <a:solidFill>
                  <a:schemeClr val="tx1"/>
                </a:solidFill>
              </a:rPr>
              <a:t> </a:t>
            </a:r>
            <a:r>
              <a:rPr lang="ky-KG" sz="2800" b="1" dirty="0" smtClean="0">
                <a:solidFill>
                  <a:schemeClr val="tx1"/>
                </a:solidFill>
              </a:rPr>
              <a:t>күндүзгү формасы </a:t>
            </a:r>
            <a:r>
              <a:rPr lang="ru-RU" sz="2800" b="1" dirty="0" err="1" smtClean="0">
                <a:solidFill>
                  <a:schemeClr val="tx1"/>
                </a:solidFill>
              </a:rPr>
              <a:t>башкы</a:t>
            </a:r>
            <a:r>
              <a:rPr lang="ru-RU" sz="2800" b="1" dirty="0" smtClean="0">
                <a:solidFill>
                  <a:schemeClr val="tx1"/>
                </a:solidFill>
              </a:rPr>
              <a:t> </a:t>
            </a:r>
            <a:r>
              <a:rPr lang="ru-RU" sz="2800" b="1" dirty="0">
                <a:solidFill>
                  <a:schemeClr val="tx1"/>
                </a:solidFill>
              </a:rPr>
              <a:t>ЖОЖ </a:t>
            </a:r>
            <a:r>
              <a:rPr lang="ky-KG" sz="2800" b="1" dirty="0" smtClean="0">
                <a:solidFill>
                  <a:schemeClr val="tx1"/>
                </a:solidFill>
              </a:rPr>
              <a:t>боюнча кышкы сынактык сессиянын жетишкендиктеринин анализи</a:t>
            </a:r>
            <a:endParaRPr lang="ru-RU" sz="2800" b="1" dirty="0">
              <a:solidFill>
                <a:schemeClr val="tx1"/>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527581102"/>
              </p:ext>
            </p:extLst>
          </p:nvPr>
        </p:nvGraphicFramePr>
        <p:xfrm>
          <a:off x="251520" y="1447800"/>
          <a:ext cx="8712968" cy="5365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10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964488" cy="1008112"/>
          </a:xfrm>
        </p:spPr>
        <p:txBody>
          <a:bodyPr>
            <a:normAutofit/>
          </a:bodyPr>
          <a:lstStyle/>
          <a:p>
            <a:pPr algn="ctr"/>
            <a:r>
              <a:rPr lang="ru-RU" sz="2800" b="1" dirty="0" err="1" smtClean="0">
                <a:solidFill>
                  <a:schemeClr val="tx1"/>
                </a:solidFill>
              </a:rPr>
              <a:t>Сырттан</a:t>
            </a:r>
            <a:r>
              <a:rPr lang="ru-RU" sz="2800" b="1" dirty="0" smtClean="0">
                <a:solidFill>
                  <a:schemeClr val="tx1"/>
                </a:solidFill>
              </a:rPr>
              <a:t> </a:t>
            </a:r>
            <a:r>
              <a:rPr lang="ru-RU" sz="2800" b="1" dirty="0" err="1" smtClean="0">
                <a:solidFill>
                  <a:schemeClr val="tx1"/>
                </a:solidFill>
              </a:rPr>
              <a:t>окуу</a:t>
            </a:r>
            <a:r>
              <a:rPr lang="ky-KG" sz="2800" b="1" dirty="0" smtClean="0">
                <a:solidFill>
                  <a:schemeClr val="tx1"/>
                </a:solidFill>
              </a:rPr>
              <a:t> </a:t>
            </a:r>
            <a:r>
              <a:rPr lang="ky-KG" sz="2800" b="1" dirty="0">
                <a:solidFill>
                  <a:schemeClr val="tx1"/>
                </a:solidFill>
              </a:rPr>
              <a:t>формасы </a:t>
            </a:r>
            <a:r>
              <a:rPr lang="ru-RU" sz="2800" b="1" dirty="0" err="1">
                <a:solidFill>
                  <a:schemeClr val="tx1"/>
                </a:solidFill>
              </a:rPr>
              <a:t>башкы</a:t>
            </a:r>
            <a:r>
              <a:rPr lang="ru-RU" sz="2800" b="1" dirty="0">
                <a:solidFill>
                  <a:schemeClr val="tx1"/>
                </a:solidFill>
              </a:rPr>
              <a:t> ЖОЖ </a:t>
            </a:r>
            <a:r>
              <a:rPr lang="ky-KG" sz="2800" b="1" dirty="0" smtClean="0">
                <a:solidFill>
                  <a:schemeClr val="tx1"/>
                </a:solidFill>
              </a:rPr>
              <a:t>боюнча </a:t>
            </a:r>
            <a:r>
              <a:rPr lang="ky-KG" sz="2800" b="1" dirty="0">
                <a:solidFill>
                  <a:schemeClr val="tx1"/>
                </a:solidFill>
              </a:rPr>
              <a:t>кышкы сынактык сессиянын жетишкендиктеринин анализи</a:t>
            </a:r>
            <a:endParaRPr lang="ru-RU" sz="2800"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017664894"/>
              </p:ext>
            </p:extLst>
          </p:nvPr>
        </p:nvGraphicFramePr>
        <p:xfrm>
          <a:off x="251520" y="1447800"/>
          <a:ext cx="8712968" cy="5221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382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a:xfrm>
            <a:off x="395536" y="404664"/>
            <a:ext cx="8748464" cy="6120680"/>
          </a:xfrm>
        </p:spPr>
        <p:txBody>
          <a:bodyPr/>
          <a:lstStyle/>
          <a:p>
            <a:pPr marL="0" indent="0">
              <a:buNone/>
            </a:pPr>
            <a:r>
              <a:rPr lang="ky-KG" sz="3200" b="1" dirty="0"/>
              <a:t>2020-2021-окуу жылында КМТУда кышкы сынактык сессиянын жыйынтыктары төмөндөгү критериялар менен аныкталды: </a:t>
            </a:r>
            <a:endParaRPr lang="ky-KG" sz="3200" b="1" dirty="0" smtClean="0"/>
          </a:p>
          <a:p>
            <a:r>
              <a:rPr lang="ky-KG" sz="3200" dirty="0" smtClean="0"/>
              <a:t>окуу </a:t>
            </a:r>
            <a:r>
              <a:rPr lang="ky-KG" sz="3200" dirty="0"/>
              <a:t>процессин уюштуруунун натыйжалуулугу</a:t>
            </a:r>
            <a:r>
              <a:rPr lang="ky-KG" sz="3200" dirty="0" smtClean="0"/>
              <a:t>,</a:t>
            </a:r>
          </a:p>
          <a:p>
            <a:r>
              <a:rPr lang="ky-KG" sz="3200" dirty="0" smtClean="0"/>
              <a:t>академиялык </a:t>
            </a:r>
            <a:r>
              <a:rPr lang="ky-KG" sz="3200" dirty="0"/>
              <a:t>жетишкендик</a:t>
            </a:r>
            <a:r>
              <a:rPr lang="ky-KG" sz="3200" dirty="0" smtClean="0"/>
              <a:t>,</a:t>
            </a:r>
          </a:p>
          <a:p>
            <a:r>
              <a:rPr lang="ky-KG" sz="3200" dirty="0" smtClean="0"/>
              <a:t>студенттердин </a:t>
            </a:r>
            <a:r>
              <a:rPr lang="ky-KG" sz="3200" dirty="0"/>
              <a:t>сабактарга катышуусу. </a:t>
            </a:r>
            <a:endParaRPr lang="ru-RU" sz="3200" dirty="0"/>
          </a:p>
          <a:p>
            <a:endParaRPr lang="ru-RU" dirty="0"/>
          </a:p>
        </p:txBody>
      </p:sp>
    </p:spTree>
    <p:extLst>
      <p:ext uri="{BB962C8B-B14F-4D97-AF65-F5344CB8AC3E}">
        <p14:creationId xmlns:p14="http://schemas.microsoft.com/office/powerpoint/2010/main" val="3112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712968" cy="1012974"/>
          </a:xfrm>
        </p:spPr>
        <p:txBody>
          <a:bodyPr>
            <a:noAutofit/>
          </a:bodyPr>
          <a:lstStyle/>
          <a:p>
            <a:pPr algn="ctr"/>
            <a:r>
              <a:rPr lang="ru-RU" sz="2800" b="1" dirty="0" err="1">
                <a:solidFill>
                  <a:schemeClr val="tx1"/>
                </a:solidFill>
              </a:rPr>
              <a:t>А</a:t>
            </a:r>
            <a:r>
              <a:rPr lang="ru-RU" sz="2800" b="1" dirty="0" err="1" smtClean="0">
                <a:solidFill>
                  <a:schemeClr val="tx1"/>
                </a:solidFill>
              </a:rPr>
              <a:t>ймактык</a:t>
            </a:r>
            <a:r>
              <a:rPr lang="ru-RU" sz="2800" b="1" dirty="0" smtClean="0">
                <a:solidFill>
                  <a:schemeClr val="tx1"/>
                </a:solidFill>
              </a:rPr>
              <a:t> </a:t>
            </a:r>
            <a:r>
              <a:rPr lang="ru-RU" sz="2800" b="1" dirty="0" err="1" smtClean="0">
                <a:solidFill>
                  <a:schemeClr val="tx1"/>
                </a:solidFill>
              </a:rPr>
              <a:t>филиалдардын</a:t>
            </a:r>
            <a:r>
              <a:rPr lang="ru-RU" sz="2800" b="1" dirty="0" smtClean="0">
                <a:solidFill>
                  <a:schemeClr val="tx1"/>
                </a:solidFill>
              </a:rPr>
              <a:t> </a:t>
            </a:r>
            <a:r>
              <a:rPr lang="ky-KG" sz="2800" b="1" dirty="0" smtClean="0">
                <a:solidFill>
                  <a:schemeClr val="tx1"/>
                </a:solidFill>
              </a:rPr>
              <a:t>кышкы </a:t>
            </a:r>
            <a:r>
              <a:rPr lang="ky-KG" sz="2800" b="1" dirty="0">
                <a:solidFill>
                  <a:schemeClr val="tx1"/>
                </a:solidFill>
              </a:rPr>
              <a:t>сынактык сессиянын </a:t>
            </a:r>
            <a:r>
              <a:rPr lang="ru-RU" sz="2800" b="1" dirty="0" err="1">
                <a:solidFill>
                  <a:schemeClr val="tx1"/>
                </a:solidFill>
              </a:rPr>
              <a:t>күндүзгу</a:t>
            </a:r>
            <a:r>
              <a:rPr lang="ru-RU" sz="2800" b="1" dirty="0">
                <a:solidFill>
                  <a:schemeClr val="tx1"/>
                </a:solidFill>
              </a:rPr>
              <a:t> </a:t>
            </a:r>
            <a:r>
              <a:rPr lang="ru-RU" sz="2800" b="1" dirty="0" err="1" smtClean="0">
                <a:solidFill>
                  <a:schemeClr val="tx1"/>
                </a:solidFill>
              </a:rPr>
              <a:t>окуу</a:t>
            </a:r>
            <a:r>
              <a:rPr lang="ru-RU" sz="2800" b="1" dirty="0" smtClean="0">
                <a:solidFill>
                  <a:schemeClr val="tx1"/>
                </a:solidFill>
              </a:rPr>
              <a:t> </a:t>
            </a:r>
            <a:r>
              <a:rPr lang="ru-RU" sz="2800" b="1" dirty="0" err="1" smtClean="0">
                <a:solidFill>
                  <a:schemeClr val="tx1"/>
                </a:solidFill>
              </a:rPr>
              <a:t>формасы</a:t>
            </a:r>
            <a:r>
              <a:rPr lang="ru-RU" sz="2800" b="1" dirty="0" smtClean="0">
                <a:solidFill>
                  <a:schemeClr val="tx1"/>
                </a:solidFill>
              </a:rPr>
              <a:t> </a:t>
            </a:r>
            <a:r>
              <a:rPr lang="ru-RU" sz="2800" b="1" dirty="0" err="1" smtClean="0">
                <a:solidFill>
                  <a:schemeClr val="tx1"/>
                </a:solidFill>
              </a:rPr>
              <a:t>боюнча</a:t>
            </a:r>
            <a:r>
              <a:rPr lang="ru-RU" sz="2800" b="1" dirty="0" smtClean="0">
                <a:solidFill>
                  <a:schemeClr val="tx1"/>
                </a:solidFill>
              </a:rPr>
              <a:t> </a:t>
            </a:r>
            <a:r>
              <a:rPr lang="ky-KG" sz="2800" b="1" dirty="0" smtClean="0">
                <a:solidFill>
                  <a:schemeClr val="tx1"/>
                </a:solidFill>
              </a:rPr>
              <a:t>жетишкендиктеринин </a:t>
            </a:r>
            <a:r>
              <a:rPr lang="ky-KG" sz="2800" b="1" dirty="0">
                <a:solidFill>
                  <a:schemeClr val="tx1"/>
                </a:solidFill>
              </a:rPr>
              <a:t>анализи</a:t>
            </a:r>
            <a:endParaRPr lang="ru-RU" sz="2800" dirty="0"/>
          </a:p>
        </p:txBody>
      </p:sp>
      <p:sp>
        <p:nvSpPr>
          <p:cNvPr id="3" name="Объект 2"/>
          <p:cNvSpPr>
            <a:spLocks noGrp="1"/>
          </p:cNvSpPr>
          <p:nvPr>
            <p:ph sz="quarter" idx="1"/>
          </p:nvPr>
        </p:nvSpPr>
        <p:spPr>
          <a:xfrm>
            <a:off x="395536" y="1556792"/>
            <a:ext cx="8291264" cy="4463008"/>
          </a:xfrm>
        </p:spPr>
        <p:txBody>
          <a:bodyPr/>
          <a:lstStyle/>
          <a:p>
            <a:pPr marL="0" indent="0">
              <a:buNone/>
            </a:pPr>
            <a:endParaRPr lang="ky-KG" sz="2400" b="1" dirty="0" smtClean="0"/>
          </a:p>
          <a:p>
            <a:endParaRPr lang="ru-RU" sz="2400" dirty="0"/>
          </a:p>
          <a:p>
            <a:endParaRPr lang="ru-RU" dirty="0"/>
          </a:p>
        </p:txBody>
      </p:sp>
      <p:graphicFrame>
        <p:nvGraphicFramePr>
          <p:cNvPr id="4" name="Объект 3"/>
          <p:cNvGraphicFramePr>
            <a:graphicFrameLocks/>
          </p:cNvGraphicFramePr>
          <p:nvPr>
            <p:extLst>
              <p:ext uri="{D42A27DB-BD31-4B8C-83A1-F6EECF244321}">
                <p14:modId xmlns:p14="http://schemas.microsoft.com/office/powerpoint/2010/main" val="326707467"/>
              </p:ext>
            </p:extLst>
          </p:nvPr>
        </p:nvGraphicFramePr>
        <p:xfrm>
          <a:off x="395288" y="1484313"/>
          <a:ext cx="8064500" cy="5076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43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41784"/>
            <a:ext cx="8568952" cy="1143000"/>
          </a:xfrm>
        </p:spPr>
        <p:txBody>
          <a:bodyPr>
            <a:noAutofit/>
          </a:bodyPr>
          <a:lstStyle/>
          <a:p>
            <a:pPr algn="ctr"/>
            <a:r>
              <a:rPr lang="ru-RU" sz="2800" b="1" dirty="0" err="1" smtClean="0">
                <a:solidFill>
                  <a:schemeClr val="tx1"/>
                </a:solidFill>
              </a:rPr>
              <a:t>Аймактык</a:t>
            </a:r>
            <a:r>
              <a:rPr lang="ru-RU" sz="2800" b="1" dirty="0" smtClean="0">
                <a:solidFill>
                  <a:schemeClr val="tx1"/>
                </a:solidFill>
              </a:rPr>
              <a:t> </a:t>
            </a:r>
            <a:r>
              <a:rPr lang="ru-RU" sz="2800" b="1" dirty="0" err="1">
                <a:solidFill>
                  <a:schemeClr val="tx1"/>
                </a:solidFill>
              </a:rPr>
              <a:t>филиалдардын</a:t>
            </a:r>
            <a:r>
              <a:rPr lang="ru-RU" sz="2800" b="1" dirty="0">
                <a:solidFill>
                  <a:schemeClr val="tx1"/>
                </a:solidFill>
              </a:rPr>
              <a:t> </a:t>
            </a:r>
            <a:r>
              <a:rPr lang="ky-KG" sz="2800" b="1" dirty="0">
                <a:solidFill>
                  <a:schemeClr val="tx1"/>
                </a:solidFill>
              </a:rPr>
              <a:t>кышкы сынактык сессиянын </a:t>
            </a:r>
            <a:r>
              <a:rPr lang="ru-RU" sz="2800" b="1" dirty="0" err="1">
                <a:solidFill>
                  <a:schemeClr val="tx1"/>
                </a:solidFill>
              </a:rPr>
              <a:t>сырттан</a:t>
            </a:r>
            <a:r>
              <a:rPr lang="ru-RU" sz="2800" b="1" dirty="0">
                <a:solidFill>
                  <a:schemeClr val="tx1"/>
                </a:solidFill>
              </a:rPr>
              <a:t> </a:t>
            </a:r>
            <a:r>
              <a:rPr lang="ru-RU" sz="2800" b="1" dirty="0" err="1">
                <a:solidFill>
                  <a:schemeClr val="tx1"/>
                </a:solidFill>
              </a:rPr>
              <a:t>окуу</a:t>
            </a:r>
            <a:r>
              <a:rPr lang="ru-RU" sz="2800" b="1" dirty="0">
                <a:solidFill>
                  <a:schemeClr val="tx1"/>
                </a:solidFill>
              </a:rPr>
              <a:t> </a:t>
            </a:r>
            <a:r>
              <a:rPr lang="ru-RU" sz="2800" b="1" dirty="0" err="1">
                <a:solidFill>
                  <a:schemeClr val="tx1"/>
                </a:solidFill>
              </a:rPr>
              <a:t>формасы</a:t>
            </a:r>
            <a:r>
              <a:rPr lang="ru-RU" sz="2800" b="1" dirty="0">
                <a:solidFill>
                  <a:schemeClr val="tx1"/>
                </a:solidFill>
              </a:rPr>
              <a:t> </a:t>
            </a:r>
            <a:r>
              <a:rPr lang="ru-RU" sz="2800" b="1" dirty="0" err="1">
                <a:solidFill>
                  <a:schemeClr val="tx1"/>
                </a:solidFill>
              </a:rPr>
              <a:t>боюнча</a:t>
            </a:r>
            <a:r>
              <a:rPr lang="ru-RU" sz="2800" b="1" dirty="0">
                <a:solidFill>
                  <a:schemeClr val="tx1"/>
                </a:solidFill>
              </a:rPr>
              <a:t> </a:t>
            </a:r>
            <a:r>
              <a:rPr lang="ky-KG" sz="2800" b="1" dirty="0">
                <a:solidFill>
                  <a:schemeClr val="tx1"/>
                </a:solidFill>
              </a:rPr>
              <a:t>жетишкендиктеринин </a:t>
            </a:r>
            <a:r>
              <a:rPr lang="ky-KG" sz="2800" b="1" dirty="0" smtClean="0">
                <a:solidFill>
                  <a:schemeClr val="tx1"/>
                </a:solidFill>
              </a:rPr>
              <a:t>анализи</a:t>
            </a:r>
            <a:endParaRPr lang="ru-RU" sz="2800" dirty="0">
              <a:solidFill>
                <a:schemeClr val="tx1"/>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768912540"/>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88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9036496" cy="1143000"/>
          </a:xfrm>
        </p:spPr>
        <p:txBody>
          <a:bodyPr>
            <a:noAutofit/>
          </a:bodyPr>
          <a:lstStyle/>
          <a:p>
            <a:pPr algn="ctr"/>
            <a:r>
              <a:rPr lang="ru-RU" sz="2800" b="1" dirty="0" err="1" smtClean="0">
                <a:solidFill>
                  <a:schemeClr val="tx1"/>
                </a:solidFill>
              </a:rPr>
              <a:t>Аймактык</a:t>
            </a:r>
            <a:r>
              <a:rPr lang="ru-RU" sz="2800" b="1" dirty="0" smtClean="0">
                <a:solidFill>
                  <a:schemeClr val="tx1"/>
                </a:solidFill>
              </a:rPr>
              <a:t> </a:t>
            </a:r>
            <a:r>
              <a:rPr lang="ru-RU" sz="2800" b="1" dirty="0" err="1">
                <a:solidFill>
                  <a:schemeClr val="tx1"/>
                </a:solidFill>
              </a:rPr>
              <a:t>филиалдардын</a:t>
            </a:r>
            <a:r>
              <a:rPr lang="ru-RU" sz="2800" b="1" dirty="0">
                <a:solidFill>
                  <a:schemeClr val="tx1"/>
                </a:solidFill>
              </a:rPr>
              <a:t> </a:t>
            </a:r>
            <a:r>
              <a:rPr lang="ky-KG" sz="2800" b="1" dirty="0">
                <a:solidFill>
                  <a:schemeClr val="tx1"/>
                </a:solidFill>
              </a:rPr>
              <a:t>кышкы сынактык сессиянын </a:t>
            </a:r>
            <a:r>
              <a:rPr lang="ru-RU" sz="2800" b="1" dirty="0" err="1">
                <a:solidFill>
                  <a:schemeClr val="tx1"/>
                </a:solidFill>
              </a:rPr>
              <a:t>орто</a:t>
            </a:r>
            <a:r>
              <a:rPr lang="ru-RU" sz="2800" b="1" dirty="0">
                <a:solidFill>
                  <a:schemeClr val="tx1"/>
                </a:solidFill>
              </a:rPr>
              <a:t> </a:t>
            </a:r>
            <a:r>
              <a:rPr lang="ru-RU" sz="2800" b="1" dirty="0" err="1">
                <a:solidFill>
                  <a:schemeClr val="tx1"/>
                </a:solidFill>
              </a:rPr>
              <a:t>кесиптик</a:t>
            </a:r>
            <a:r>
              <a:rPr lang="ru-RU" sz="2800" b="1" dirty="0">
                <a:solidFill>
                  <a:schemeClr val="tx1"/>
                </a:solidFill>
              </a:rPr>
              <a:t> </a:t>
            </a:r>
            <a:r>
              <a:rPr lang="ru-RU" sz="2800" b="1" dirty="0" err="1">
                <a:solidFill>
                  <a:schemeClr val="tx1"/>
                </a:solidFill>
              </a:rPr>
              <a:t>билим</a:t>
            </a:r>
            <a:r>
              <a:rPr lang="ru-RU" sz="2800" b="1" dirty="0">
                <a:solidFill>
                  <a:schemeClr val="tx1"/>
                </a:solidFill>
              </a:rPr>
              <a:t> </a:t>
            </a:r>
            <a:r>
              <a:rPr lang="ru-RU" sz="2800" b="1" dirty="0" err="1">
                <a:solidFill>
                  <a:schemeClr val="tx1"/>
                </a:solidFill>
              </a:rPr>
              <a:t>берүү</a:t>
            </a:r>
            <a:r>
              <a:rPr lang="ru-RU" sz="2800" b="1" dirty="0">
                <a:solidFill>
                  <a:schemeClr val="tx1"/>
                </a:solidFill>
              </a:rPr>
              <a:t> </a:t>
            </a:r>
            <a:r>
              <a:rPr lang="ru-RU" sz="2800" b="1" dirty="0" err="1">
                <a:solidFill>
                  <a:schemeClr val="tx1"/>
                </a:solidFill>
              </a:rPr>
              <a:t>боюнча</a:t>
            </a:r>
            <a:r>
              <a:rPr lang="ru-RU" sz="2800" b="1" dirty="0">
                <a:solidFill>
                  <a:schemeClr val="tx1"/>
                </a:solidFill>
              </a:rPr>
              <a:t> </a:t>
            </a:r>
            <a:r>
              <a:rPr lang="ky-KG" sz="2800" b="1" dirty="0">
                <a:solidFill>
                  <a:schemeClr val="tx1"/>
                </a:solidFill>
              </a:rPr>
              <a:t>жетишкендиктеринин </a:t>
            </a:r>
            <a:r>
              <a:rPr lang="ky-KG" sz="2800" b="1" dirty="0" smtClean="0">
                <a:solidFill>
                  <a:schemeClr val="tx1"/>
                </a:solidFill>
              </a:rPr>
              <a:t>анализи</a:t>
            </a:r>
            <a:endParaRPr lang="ru-RU" sz="2800" dirty="0">
              <a:solidFill>
                <a:schemeClr val="tx1"/>
              </a:solidFill>
            </a:endParaRPr>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240059815"/>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922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7504" y="116632"/>
            <a:ext cx="8784976" cy="6552728"/>
          </a:xfrm>
        </p:spPr>
        <p:txBody>
          <a:bodyPr>
            <a:normAutofit fontScale="92500"/>
          </a:bodyPr>
          <a:lstStyle/>
          <a:p>
            <a:r>
              <a:rPr lang="ky-KG" dirty="0"/>
              <a:t>Башкы ЖОЖ боюнча күндүзгү окуу формасы боюнча абсолюттук жетишкендик: ЭТИ – 63,0% (сапаты – 27,0%); УМКФ – 65,5% (сапаты – 22,0%); ТФ – 70,5%  (сапаты – 26,0%); ИЭФ – 69,1% (сапаты – 34,0%); ЭФ – 63,6% (сапаты – 14,0%); БББПИ – 57,8% (сапаты – 18,0%); КГТИ – 61,0% (сапаты – 25,0%); МТФ – 48,2% (сапаты – 21,0%).</a:t>
            </a:r>
            <a:endParaRPr lang="ru-RU" dirty="0"/>
          </a:p>
          <a:p>
            <a:r>
              <a:rPr lang="ky-KG" dirty="0"/>
              <a:t> </a:t>
            </a:r>
            <a:r>
              <a:rPr lang="ky-KG" dirty="0" smtClean="0"/>
              <a:t>Окутуунун </a:t>
            </a:r>
            <a:r>
              <a:rPr lang="ky-KG" dirty="0"/>
              <a:t>күндүзгү формасы боюнча сессиянын башкы ЖОЖдо жайгашкан институт жана факультеттер боюнча анализи жетишкендиктердин төмөн пайызын түздү (50% жакын) МТФ – </a:t>
            </a:r>
            <a:r>
              <a:rPr lang="ky-KG" b="1" dirty="0"/>
              <a:t>48,2%</a:t>
            </a:r>
            <a:r>
              <a:rPr lang="ky-KG" dirty="0"/>
              <a:t> </a:t>
            </a:r>
            <a:r>
              <a:rPr lang="ky-KG" i="1" dirty="0"/>
              <a:t>(былтыр – 50,7%)</a:t>
            </a:r>
            <a:r>
              <a:rPr lang="ky-KG" dirty="0"/>
              <a:t>, эң төмөн 2 курста – </a:t>
            </a:r>
            <a:r>
              <a:rPr lang="ky-KG" b="1" dirty="0"/>
              <a:t>38% </a:t>
            </a:r>
            <a:r>
              <a:rPr lang="ky-KG" i="1" dirty="0"/>
              <a:t>(былтыр - 44%)</a:t>
            </a:r>
            <a:r>
              <a:rPr lang="ky-KG" dirty="0"/>
              <a:t>.</a:t>
            </a:r>
            <a:endParaRPr lang="ru-RU" dirty="0"/>
          </a:p>
          <a:p>
            <a:r>
              <a:rPr lang="ky-KG" dirty="0"/>
              <a:t>Филиалдар боюнча жетишкендик (күндүзгү жана сырттан окуу формасы боюнча ОКББны кошо) Кара-Балта ш. филиал – 75,1%, Кара-Көл ш. филиал – 54,4%, Кызыл-Кыя ш. филиал – 87,2%, Токмок ш. филиал – 50%.</a:t>
            </a:r>
            <a:endParaRPr lang="ru-RU" dirty="0"/>
          </a:p>
        </p:txBody>
      </p:sp>
    </p:spTree>
    <p:extLst>
      <p:ext uri="{BB962C8B-B14F-4D97-AF65-F5344CB8AC3E}">
        <p14:creationId xmlns:p14="http://schemas.microsoft.com/office/powerpoint/2010/main" val="3966347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88640"/>
            <a:ext cx="9144000" cy="720080"/>
          </a:xfrm>
        </p:spPr>
        <p:txBody>
          <a:bodyPr>
            <a:noAutofit/>
          </a:bodyPr>
          <a:lstStyle/>
          <a:p>
            <a:pPr algn="ctr"/>
            <a:r>
              <a:rPr lang="ky-KG" sz="2400" b="1" dirty="0" smtClean="0">
                <a:solidFill>
                  <a:schemeClr val="tx1"/>
                </a:solidFill>
              </a:rPr>
              <a:t>Башкы ЖОЖдун күндүзгү окуу формасынын жетишкендиктерин ар бир жылдар боюнча салыштырып анализдөө</a:t>
            </a:r>
            <a:endParaRPr lang="ru-RU" sz="2400" b="1" dirty="0" smtClean="0">
              <a:solidFill>
                <a:schemeClr val="tx1"/>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2727110584"/>
              </p:ext>
            </p:extLst>
          </p:nvPr>
        </p:nvGraphicFramePr>
        <p:xfrm>
          <a:off x="107504" y="836712"/>
          <a:ext cx="4572000" cy="2959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710230459"/>
              </p:ext>
            </p:extLst>
          </p:nvPr>
        </p:nvGraphicFramePr>
        <p:xfrm>
          <a:off x="4427984" y="105273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val="306697357"/>
              </p:ext>
            </p:extLst>
          </p:nvPr>
        </p:nvGraphicFramePr>
        <p:xfrm>
          <a:off x="107504" y="386104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4055285907"/>
              </p:ext>
            </p:extLst>
          </p:nvPr>
        </p:nvGraphicFramePr>
        <p:xfrm>
          <a:off x="4499992" y="386104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42818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507413" cy="71437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y-KG" sz="3200" b="1" dirty="0"/>
              <a:t>Башкы ЖОЖдун күндүзгү окуу формасынын жетишкендиктерин ар бир жылдар боюнча салыштырып анализдөө</a:t>
            </a:r>
            <a:endParaRPr lang="ru-RU" sz="2900" b="1" dirty="0"/>
          </a:p>
        </p:txBody>
      </p:sp>
      <p:graphicFrame>
        <p:nvGraphicFramePr>
          <p:cNvPr id="7" name="Диаграмма 6"/>
          <p:cNvGraphicFramePr>
            <a:graphicFrameLocks/>
          </p:cNvGraphicFramePr>
          <p:nvPr>
            <p:extLst>
              <p:ext uri="{D42A27DB-BD31-4B8C-83A1-F6EECF244321}">
                <p14:modId xmlns:p14="http://schemas.microsoft.com/office/powerpoint/2010/main" val="1865492708"/>
              </p:ext>
            </p:extLst>
          </p:nvPr>
        </p:nvGraphicFramePr>
        <p:xfrm>
          <a:off x="104124" y="71437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812195899"/>
              </p:ext>
            </p:extLst>
          </p:nvPr>
        </p:nvGraphicFramePr>
        <p:xfrm>
          <a:off x="4392613" y="76470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val="4146238429"/>
              </p:ext>
            </p:extLst>
          </p:nvPr>
        </p:nvGraphicFramePr>
        <p:xfrm>
          <a:off x="121465" y="371703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4175536409"/>
              </p:ext>
            </p:extLst>
          </p:nvPr>
        </p:nvGraphicFramePr>
        <p:xfrm>
          <a:off x="4392613" y="371703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4909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92480" cy="490066"/>
          </a:xfrm>
        </p:spPr>
        <p:txBody>
          <a:bodyPr>
            <a:noAutofit/>
          </a:bodyPr>
          <a:lstStyle/>
          <a:p>
            <a:pPr algn="ctr"/>
            <a:r>
              <a:rPr lang="ru-RU" sz="2400" b="1" dirty="0" err="1" smtClean="0">
                <a:solidFill>
                  <a:schemeClr val="tx1"/>
                </a:solidFill>
              </a:rPr>
              <a:t>Күндүзгү</a:t>
            </a:r>
            <a:r>
              <a:rPr lang="ru-RU" sz="2400" b="1" dirty="0" smtClean="0">
                <a:solidFill>
                  <a:schemeClr val="tx1"/>
                </a:solidFill>
              </a:rPr>
              <a:t> </a:t>
            </a:r>
            <a:r>
              <a:rPr lang="ru-RU" sz="2400" b="1" dirty="0" err="1" smtClean="0">
                <a:solidFill>
                  <a:schemeClr val="tx1"/>
                </a:solidFill>
              </a:rPr>
              <a:t>окуу</a:t>
            </a:r>
            <a:r>
              <a:rPr lang="ru-RU" sz="2400" b="1" dirty="0" smtClean="0">
                <a:solidFill>
                  <a:schemeClr val="tx1"/>
                </a:solidFill>
              </a:rPr>
              <a:t> </a:t>
            </a:r>
            <a:r>
              <a:rPr lang="ru-RU" sz="2400" b="1" dirty="0" err="1" smtClean="0">
                <a:solidFill>
                  <a:schemeClr val="tx1"/>
                </a:solidFill>
              </a:rPr>
              <a:t>формасынын</a:t>
            </a:r>
            <a:r>
              <a:rPr lang="ru-RU" sz="2400" b="1" dirty="0" smtClean="0">
                <a:solidFill>
                  <a:schemeClr val="tx1"/>
                </a:solidFill>
              </a:rPr>
              <a:t> </a:t>
            </a:r>
            <a:r>
              <a:rPr lang="ru-RU" sz="2400" b="1" dirty="0" err="1" smtClean="0">
                <a:solidFill>
                  <a:schemeClr val="tx1"/>
                </a:solidFill>
              </a:rPr>
              <a:t>курстар</a:t>
            </a:r>
            <a:r>
              <a:rPr lang="ru-RU" sz="2400" b="1" dirty="0" smtClean="0">
                <a:solidFill>
                  <a:schemeClr val="tx1"/>
                </a:solidFill>
              </a:rPr>
              <a:t>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башкы</a:t>
            </a:r>
            <a:r>
              <a:rPr lang="ru-RU" sz="2400" b="1" dirty="0" smtClean="0">
                <a:solidFill>
                  <a:schemeClr val="tx1"/>
                </a:solidFill>
              </a:rPr>
              <a:t> </a:t>
            </a:r>
            <a:r>
              <a:rPr lang="ru-RU" sz="2400" b="1" dirty="0" err="1" smtClean="0">
                <a:solidFill>
                  <a:schemeClr val="tx1"/>
                </a:solidFill>
              </a:rPr>
              <a:t>ЖОЖдун</a:t>
            </a:r>
            <a:r>
              <a:rPr lang="ru-RU" sz="2400" b="1" dirty="0" smtClean="0">
                <a:solidFill>
                  <a:schemeClr val="tx1"/>
                </a:solidFill>
              </a:rPr>
              <a:t> </a:t>
            </a:r>
            <a:r>
              <a:rPr lang="ru-RU" sz="2400" b="1" dirty="0" err="1" smtClean="0">
                <a:solidFill>
                  <a:schemeClr val="tx1"/>
                </a:solidFill>
              </a:rPr>
              <a:t>структуралык</a:t>
            </a:r>
            <a:r>
              <a:rPr lang="ru-RU" sz="2400" b="1" dirty="0" smtClean="0">
                <a:solidFill>
                  <a:schemeClr val="tx1"/>
                </a:solidFill>
              </a:rPr>
              <a:t> </a:t>
            </a:r>
            <a:r>
              <a:rPr lang="ru-RU" sz="2400" b="1" dirty="0" err="1" smtClean="0">
                <a:solidFill>
                  <a:schemeClr val="tx1"/>
                </a:solidFill>
              </a:rPr>
              <a:t>бөлүмдөрүнүн</a:t>
            </a:r>
            <a:r>
              <a:rPr lang="ru-RU" sz="2400" b="1" dirty="0" smtClean="0">
                <a:solidFill>
                  <a:schemeClr val="tx1"/>
                </a:solidFill>
              </a:rPr>
              <a:t> </a:t>
            </a:r>
            <a:r>
              <a:rPr lang="ru-RU" sz="2400" b="1" dirty="0" err="1" smtClean="0">
                <a:solidFill>
                  <a:schemeClr val="tx1"/>
                </a:solidFill>
              </a:rPr>
              <a:t>жетишкендиктери</a:t>
            </a:r>
            <a:endParaRPr lang="ru-RU" sz="2400" b="1" dirty="0">
              <a:solidFill>
                <a:schemeClr val="tx1"/>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1193714483"/>
              </p:ext>
            </p:extLst>
          </p:nvPr>
        </p:nvGraphicFramePr>
        <p:xfrm>
          <a:off x="6532" y="980728"/>
          <a:ext cx="442145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271004035"/>
              </p:ext>
            </p:extLst>
          </p:nvPr>
        </p:nvGraphicFramePr>
        <p:xfrm>
          <a:off x="4427984" y="98072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434104443"/>
              </p:ext>
            </p:extLst>
          </p:nvPr>
        </p:nvGraphicFramePr>
        <p:xfrm>
          <a:off x="107504" y="393305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3961934546"/>
              </p:ext>
            </p:extLst>
          </p:nvPr>
        </p:nvGraphicFramePr>
        <p:xfrm>
          <a:off x="4572000" y="393305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505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712968" cy="1143000"/>
          </a:xfrm>
        </p:spPr>
        <p:txBody>
          <a:bodyPr>
            <a:normAutofit/>
          </a:bodyPr>
          <a:lstStyle/>
          <a:p>
            <a:pPr algn="ctr"/>
            <a:r>
              <a:rPr lang="ky-KG" sz="3200" b="1" dirty="0" smtClean="0">
                <a:solidFill>
                  <a:schemeClr val="tx1"/>
                </a:solidFill>
              </a:rPr>
              <a:t>Башкы ЖОЖдун факультеттеринин сапаттуу жетишкендиктери (күндүзгү о/ф)  </a:t>
            </a:r>
            <a:endParaRPr lang="ru-RU" sz="3200" b="1" dirty="0">
              <a:solidFill>
                <a:schemeClr val="tx1"/>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444788866"/>
              </p:ext>
            </p:extLst>
          </p:nvPr>
        </p:nvGraphicFramePr>
        <p:xfrm>
          <a:off x="251520" y="1124744"/>
          <a:ext cx="871296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10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892480" cy="1143000"/>
          </a:xfrm>
        </p:spPr>
        <p:txBody>
          <a:bodyPr>
            <a:normAutofit fontScale="90000"/>
          </a:bodyPr>
          <a:lstStyle/>
          <a:p>
            <a:pPr algn="ctr"/>
            <a:r>
              <a:rPr lang="ky-KG" b="1" dirty="0">
                <a:solidFill>
                  <a:schemeClr val="tx1"/>
                </a:solidFill>
              </a:rPr>
              <a:t>Башкы ЖОЖдун факультеттеринин сапаттуу жетишкендиктери </a:t>
            </a:r>
            <a:r>
              <a:rPr lang="ky-KG" b="1" dirty="0" smtClean="0">
                <a:solidFill>
                  <a:schemeClr val="tx1"/>
                </a:solidFill>
              </a:rPr>
              <a:t>(сырттан </a:t>
            </a:r>
            <a:r>
              <a:rPr lang="ky-KG" b="1" dirty="0">
                <a:solidFill>
                  <a:schemeClr val="tx1"/>
                </a:solidFill>
              </a:rPr>
              <a:t>о/ф) </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861619963"/>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3137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490066"/>
          </a:xfrm>
        </p:spPr>
        <p:txBody>
          <a:bodyPr>
            <a:noAutofit/>
          </a:bodyPr>
          <a:lstStyle/>
          <a:p>
            <a:pPr algn="ctr"/>
            <a:r>
              <a:rPr lang="ru-RU" sz="2800" b="1" dirty="0" err="1" smtClean="0">
                <a:solidFill>
                  <a:schemeClr val="tx1"/>
                </a:solidFill>
              </a:rPr>
              <a:t>Окуу</a:t>
            </a:r>
            <a:r>
              <a:rPr lang="ru-RU" sz="2800" b="1" dirty="0" smtClean="0">
                <a:solidFill>
                  <a:schemeClr val="tx1"/>
                </a:solidFill>
              </a:rPr>
              <a:t> </a:t>
            </a:r>
            <a:r>
              <a:rPr lang="ru-RU" sz="2800" b="1" dirty="0" err="1" smtClean="0">
                <a:solidFill>
                  <a:schemeClr val="tx1"/>
                </a:solidFill>
              </a:rPr>
              <a:t>формалары</a:t>
            </a:r>
            <a:r>
              <a:rPr lang="ru-RU" sz="2800" b="1" dirty="0" smtClean="0">
                <a:solidFill>
                  <a:schemeClr val="tx1"/>
                </a:solidFill>
              </a:rPr>
              <a:t> </a:t>
            </a:r>
            <a:r>
              <a:rPr lang="ru-RU" sz="2800" b="1" dirty="0" err="1" smtClean="0">
                <a:solidFill>
                  <a:schemeClr val="tx1"/>
                </a:solidFill>
              </a:rPr>
              <a:t>боюнча</a:t>
            </a:r>
            <a:r>
              <a:rPr lang="ru-RU" sz="2800" b="1" dirty="0" smtClean="0">
                <a:solidFill>
                  <a:schemeClr val="tx1"/>
                </a:solidFill>
              </a:rPr>
              <a:t> </a:t>
            </a:r>
            <a:r>
              <a:rPr lang="ru-RU" sz="2800" b="1" dirty="0" err="1" smtClean="0">
                <a:solidFill>
                  <a:schemeClr val="tx1"/>
                </a:solidFill>
              </a:rPr>
              <a:t>жетишкендиктер</a:t>
            </a:r>
            <a:endParaRPr lang="ru-RU" sz="2800" b="1" dirty="0">
              <a:solidFill>
                <a:schemeClr val="tx1"/>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val="3952493383"/>
              </p:ext>
            </p:extLst>
          </p:nvPr>
        </p:nvGraphicFramePr>
        <p:xfrm>
          <a:off x="755576" y="1052736"/>
          <a:ext cx="8064896"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83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352928" cy="576064"/>
          </a:xfrm>
        </p:spPr>
        <p:txBody>
          <a:bodyPr>
            <a:normAutofit/>
          </a:bodyPr>
          <a:lstStyle/>
          <a:p>
            <a:pPr algn="ctr"/>
            <a:r>
              <a:rPr lang="ru-RU" sz="2400" b="1" dirty="0" err="1" smtClean="0">
                <a:solidFill>
                  <a:schemeClr val="tx1"/>
                </a:solidFill>
              </a:rPr>
              <a:t>Студенттердин</a:t>
            </a:r>
            <a:r>
              <a:rPr lang="ru-RU" sz="2400" b="1" dirty="0" smtClean="0">
                <a:solidFill>
                  <a:schemeClr val="tx1"/>
                </a:solidFill>
              </a:rPr>
              <a:t> </a:t>
            </a:r>
            <a:r>
              <a:rPr lang="ru-RU" sz="2400" b="1" dirty="0">
                <a:solidFill>
                  <a:schemeClr val="tx1"/>
                </a:solidFill>
              </a:rPr>
              <a:t>саны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салыштырмалуу</a:t>
            </a:r>
            <a:r>
              <a:rPr lang="ru-RU" sz="2400" b="1" dirty="0" smtClean="0">
                <a:solidFill>
                  <a:schemeClr val="tx1"/>
                </a:solidFill>
              </a:rPr>
              <a:t> </a:t>
            </a:r>
            <a:r>
              <a:rPr lang="ru-RU" sz="2400" b="1" dirty="0" err="1" smtClean="0">
                <a:solidFill>
                  <a:schemeClr val="tx1"/>
                </a:solidFill>
              </a:rPr>
              <a:t>анализи</a:t>
            </a:r>
            <a:endParaRPr lang="ru-RU" sz="2400" b="1" dirty="0">
              <a:solidFill>
                <a:schemeClr val="tx1"/>
              </a:solidFill>
            </a:endParaRPr>
          </a:p>
        </p:txBody>
      </p:sp>
      <p:sp>
        <p:nvSpPr>
          <p:cNvPr id="3" name="Номер слайда 2"/>
          <p:cNvSpPr>
            <a:spLocks noGrp="1"/>
          </p:cNvSpPr>
          <p:nvPr>
            <p:ph type="sldNum" sz="quarter" idx="12"/>
          </p:nvPr>
        </p:nvSpPr>
        <p:spPr/>
        <p:txBody>
          <a:bodyPr/>
          <a:lstStyle/>
          <a:p>
            <a:fld id="{EE7EC9BF-5A31-4E44-9528-9C0CC4539280}" type="slidenum">
              <a:rPr lang="ru-RU" smtClean="0"/>
              <a:t>3</a:t>
            </a:fld>
            <a:endParaRPr lang="ru-RU"/>
          </a:p>
        </p:txBody>
      </p:sp>
      <p:graphicFrame>
        <p:nvGraphicFramePr>
          <p:cNvPr id="7" name="Диаграмма 6"/>
          <p:cNvGraphicFramePr>
            <a:graphicFrameLocks/>
          </p:cNvGraphicFramePr>
          <p:nvPr>
            <p:extLst>
              <p:ext uri="{D42A27DB-BD31-4B8C-83A1-F6EECF244321}">
                <p14:modId xmlns:p14="http://schemas.microsoft.com/office/powerpoint/2010/main" val="1414072024"/>
              </p:ext>
            </p:extLst>
          </p:nvPr>
        </p:nvGraphicFramePr>
        <p:xfrm>
          <a:off x="0" y="54868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559408439"/>
              </p:ext>
            </p:extLst>
          </p:nvPr>
        </p:nvGraphicFramePr>
        <p:xfrm>
          <a:off x="4211960" y="548680"/>
          <a:ext cx="490171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979281050"/>
              </p:ext>
            </p:extLst>
          </p:nvPr>
        </p:nvGraphicFramePr>
        <p:xfrm>
          <a:off x="107504" y="3284984"/>
          <a:ext cx="8928992" cy="3384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3181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04056"/>
          </a:xfrm>
        </p:spPr>
        <p:txBody>
          <a:bodyPr>
            <a:noAutofit/>
          </a:bodyPr>
          <a:lstStyle/>
          <a:p>
            <a:pPr algn="ctr"/>
            <a:r>
              <a:rPr lang="ru-RU" sz="2400" b="1" dirty="0" err="1" smtClean="0">
                <a:solidFill>
                  <a:schemeClr val="tx1"/>
                </a:solidFill>
              </a:rPr>
              <a:t>Жалпы</a:t>
            </a:r>
            <a:r>
              <a:rPr lang="ru-RU" sz="2400" b="1" dirty="0" smtClean="0">
                <a:solidFill>
                  <a:schemeClr val="tx1"/>
                </a:solidFill>
              </a:rPr>
              <a:t> университет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кышкы</a:t>
            </a:r>
            <a:r>
              <a:rPr lang="ru-RU" sz="2400" b="1" dirty="0" smtClean="0">
                <a:solidFill>
                  <a:schemeClr val="tx1"/>
                </a:solidFill>
              </a:rPr>
              <a:t> </a:t>
            </a:r>
            <a:r>
              <a:rPr lang="ru-RU" sz="2400" b="1" dirty="0" err="1" smtClean="0">
                <a:solidFill>
                  <a:schemeClr val="tx1"/>
                </a:solidFill>
              </a:rPr>
              <a:t>сынактык</a:t>
            </a:r>
            <a:r>
              <a:rPr lang="ru-RU" sz="2400" b="1" dirty="0" smtClean="0">
                <a:solidFill>
                  <a:schemeClr val="tx1"/>
                </a:solidFill>
              </a:rPr>
              <a:t> </a:t>
            </a:r>
            <a:r>
              <a:rPr lang="ru-RU" sz="2400" b="1" dirty="0" err="1" smtClean="0">
                <a:solidFill>
                  <a:schemeClr val="tx1"/>
                </a:solidFill>
              </a:rPr>
              <a:t>сессиянын</a:t>
            </a:r>
            <a:r>
              <a:rPr lang="ru-RU" sz="2400" b="1" dirty="0" smtClean="0">
                <a:solidFill>
                  <a:schemeClr val="tx1"/>
                </a:solidFill>
              </a:rPr>
              <a:t> </a:t>
            </a:r>
            <a:r>
              <a:rPr lang="ru-RU" sz="2400" b="1" dirty="0" err="1" smtClean="0">
                <a:solidFill>
                  <a:schemeClr val="tx1"/>
                </a:solidFill>
              </a:rPr>
              <a:t>жетишкендиктеринин</a:t>
            </a:r>
            <a:r>
              <a:rPr lang="ru-RU" sz="2400" b="1" dirty="0" smtClean="0">
                <a:solidFill>
                  <a:schemeClr val="tx1"/>
                </a:solidFill>
              </a:rPr>
              <a:t> </a:t>
            </a:r>
            <a:r>
              <a:rPr lang="ru-RU" sz="2400" b="1" dirty="0" err="1" smtClean="0">
                <a:solidFill>
                  <a:schemeClr val="tx1"/>
                </a:solidFill>
              </a:rPr>
              <a:t>салыштырмалуу</a:t>
            </a:r>
            <a:r>
              <a:rPr lang="ru-RU" sz="2400" b="1" dirty="0" smtClean="0">
                <a:solidFill>
                  <a:schemeClr val="tx1"/>
                </a:solidFill>
              </a:rPr>
              <a:t> </a:t>
            </a:r>
            <a:r>
              <a:rPr lang="ru-RU" sz="2400" b="1" dirty="0" err="1" smtClean="0">
                <a:solidFill>
                  <a:schemeClr val="tx1"/>
                </a:solidFill>
              </a:rPr>
              <a:t>анализи</a:t>
            </a:r>
            <a:endParaRPr lang="ru-RU" sz="2400" b="1" dirty="0">
              <a:solidFill>
                <a:schemeClr val="tx1"/>
              </a:solidFill>
            </a:endParaRPr>
          </a:p>
        </p:txBody>
      </p:sp>
      <p:graphicFrame>
        <p:nvGraphicFramePr>
          <p:cNvPr id="4" name="Диаграмма 3"/>
          <p:cNvGraphicFramePr>
            <a:graphicFrameLocks/>
          </p:cNvGraphicFramePr>
          <p:nvPr>
            <p:extLst>
              <p:ext uri="{D42A27DB-BD31-4B8C-83A1-F6EECF244321}">
                <p14:modId xmlns:p14="http://schemas.microsoft.com/office/powerpoint/2010/main" val="2663238819"/>
              </p:ext>
            </p:extLst>
          </p:nvPr>
        </p:nvGraphicFramePr>
        <p:xfrm>
          <a:off x="323528" y="1124744"/>
          <a:ext cx="8568952"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7369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8568952" cy="6192688"/>
          </a:xfrm>
        </p:spPr>
        <p:txBody>
          <a:bodyPr>
            <a:normAutofit fontScale="85000" lnSpcReduction="10000"/>
          </a:bodyPr>
          <a:lstStyle/>
          <a:p>
            <a:r>
              <a:rPr lang="ky-KG" dirty="0"/>
              <a:t> “Кыргыз тили жана адабияты”, “Кыргызстандын тарыхы” жана “Кыргызстандын географиясы” дисциплиналар аралык жыйынтыктоочу мамлекеттик аттестация МАКтын бекитилген графиги боюнча компьютердик тестирлөө түрүндө МТФ, УМКФ, КГТИ, ЭФ жана БББПИнин 3-курсунун студенттери үчүн  Google Meet и АВН 37 платформасында on-line форматында өткөрүлдү. 594 студентке тапшырууга уруксат берилди, алардын ичинен 566 студ. тапшырды,   келбегендер - 25 студ. (“эң жакшы”  – 320 студ, “жакшы” – 201 студ., «канааттандырарлык» - 45 студ.,  “канааттандырарлык эмес” бааны 3 студ. алды (46,8%).</a:t>
            </a:r>
            <a:endParaRPr lang="ru-RU" dirty="0"/>
          </a:p>
          <a:p>
            <a:pPr marL="0" indent="0">
              <a:buNone/>
            </a:pPr>
            <a:endParaRPr lang="ru-RU" dirty="0"/>
          </a:p>
          <a:p>
            <a:r>
              <a:rPr lang="ky-KG" dirty="0"/>
              <a:t>“Кыргызстандын тарыхы” дисциплинасы боюнча мамлекеттик аттестацияны тапшырбаган 4-,5-курстардын студенттери үчүн сынак on-line форматында өткөрүлдү, 353 студентке тапшырууга уруксат берилди, алардын ичинен 320 студент тапшырды (“канааттандырарлык эмес” бааны 8 студ. алды, «канааттандырарлык» - 38 студ.,  “жакшы” – 120 студ., “эң жакшы”  – 162 студ. (46,8%). келбегендер - 25 студ.</a:t>
            </a:r>
            <a:endParaRPr lang="ru-RU" dirty="0"/>
          </a:p>
        </p:txBody>
      </p:sp>
    </p:spTree>
    <p:extLst>
      <p:ext uri="{BB962C8B-B14F-4D97-AF65-F5344CB8AC3E}">
        <p14:creationId xmlns:p14="http://schemas.microsoft.com/office/powerpoint/2010/main" val="138639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4624"/>
            <a:ext cx="7772400" cy="706090"/>
          </a:xfrm>
        </p:spPr>
        <p:txBody>
          <a:bodyPr>
            <a:normAutofit/>
          </a:bodyPr>
          <a:lstStyle/>
          <a:p>
            <a:pPr algn="ctr"/>
            <a:r>
              <a:rPr lang="ru-RU" sz="3600" b="1" dirty="0" err="1" smtClean="0">
                <a:solidFill>
                  <a:schemeClr val="tx1"/>
                </a:solidFill>
              </a:rPr>
              <a:t>Окуу</a:t>
            </a:r>
            <a:r>
              <a:rPr lang="ru-RU" sz="3600" b="1" dirty="0" smtClean="0">
                <a:solidFill>
                  <a:schemeClr val="tx1"/>
                </a:solidFill>
              </a:rPr>
              <a:t> </a:t>
            </a:r>
            <a:r>
              <a:rPr lang="ru-RU" sz="3600" b="1" dirty="0" err="1" smtClean="0">
                <a:solidFill>
                  <a:schemeClr val="tx1"/>
                </a:solidFill>
              </a:rPr>
              <a:t>процессин</a:t>
            </a:r>
            <a:r>
              <a:rPr lang="ru-RU" sz="3600" b="1" dirty="0" smtClean="0">
                <a:solidFill>
                  <a:schemeClr val="tx1"/>
                </a:solidFill>
              </a:rPr>
              <a:t> </a:t>
            </a:r>
            <a:r>
              <a:rPr lang="ru-RU" sz="3600" b="1" dirty="0" err="1" smtClean="0">
                <a:solidFill>
                  <a:schemeClr val="tx1"/>
                </a:solidFill>
              </a:rPr>
              <a:t>уюштуруу</a:t>
            </a:r>
            <a:endParaRPr lang="ru-RU" sz="3600" dirty="0">
              <a:solidFill>
                <a:schemeClr val="tx1"/>
              </a:solidFill>
            </a:endParaRPr>
          </a:p>
        </p:txBody>
      </p:sp>
      <p:sp>
        <p:nvSpPr>
          <p:cNvPr id="3" name="Объект 2"/>
          <p:cNvSpPr>
            <a:spLocks noGrp="1"/>
          </p:cNvSpPr>
          <p:nvPr>
            <p:ph sz="quarter" idx="1"/>
          </p:nvPr>
        </p:nvSpPr>
        <p:spPr>
          <a:xfrm>
            <a:off x="323528" y="836712"/>
            <a:ext cx="8686800" cy="4925144"/>
          </a:xfrm>
        </p:spPr>
        <p:txBody>
          <a:bodyPr>
            <a:normAutofit/>
          </a:bodyPr>
          <a:lstStyle/>
          <a:p>
            <a:r>
              <a:rPr lang="ky-KG" dirty="0"/>
              <a:t>Сессиянын башталышында КМТУда  </a:t>
            </a:r>
            <a:r>
              <a:rPr lang="ky-KG" b="1" dirty="0"/>
              <a:t>10854 </a:t>
            </a:r>
            <a:r>
              <a:rPr lang="ky-KG" dirty="0"/>
              <a:t>студент эсептелген </a:t>
            </a:r>
            <a:r>
              <a:rPr lang="ky-KG" i="1" dirty="0"/>
              <a:t>(былтыр – 10139 студ.)</a:t>
            </a:r>
            <a:r>
              <a:rPr lang="ky-KG" dirty="0"/>
              <a:t>, алардын ичинен кышкы сынактык сессияга </a:t>
            </a:r>
            <a:r>
              <a:rPr lang="ky-KG" b="1" dirty="0"/>
              <a:t>10029</a:t>
            </a:r>
            <a:r>
              <a:rPr lang="ky-KG" dirty="0"/>
              <a:t> студент катышты  (92,4%), </a:t>
            </a:r>
            <a:r>
              <a:rPr lang="ky-KG" i="1" dirty="0"/>
              <a:t>былтыр – 9398 студент (92,7%).</a:t>
            </a:r>
            <a:endParaRPr lang="ru-RU" dirty="0"/>
          </a:p>
          <a:p>
            <a:pPr marL="0" indent="0">
              <a:buNone/>
            </a:pPr>
            <a:endParaRPr lang="ru-RU" dirty="0"/>
          </a:p>
          <a:p>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val="399680072"/>
              </p:ext>
            </p:extLst>
          </p:nvPr>
        </p:nvGraphicFramePr>
        <p:xfrm>
          <a:off x="179512" y="2708920"/>
          <a:ext cx="4176464"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981507588"/>
              </p:ext>
            </p:extLst>
          </p:nvPr>
        </p:nvGraphicFramePr>
        <p:xfrm>
          <a:off x="4572000" y="3933056"/>
          <a:ext cx="435597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716016" y="2924944"/>
            <a:ext cx="4032448" cy="1015663"/>
          </a:xfrm>
          <a:prstGeom prst="rect">
            <a:avLst/>
          </a:prstGeom>
          <a:noFill/>
        </p:spPr>
        <p:txBody>
          <a:bodyPr wrap="square" rtlCol="0">
            <a:spAutoFit/>
          </a:bodyPr>
          <a:lstStyle/>
          <a:p>
            <a:pPr algn="ctr"/>
            <a:r>
              <a:rPr lang="ru-RU" sz="2000" b="1" dirty="0" smtClean="0"/>
              <a:t>Ар </a:t>
            </a:r>
            <a:r>
              <a:rPr lang="ru-RU" sz="2000" b="1" dirty="0" err="1" smtClean="0"/>
              <a:t>жылдар</a:t>
            </a:r>
            <a:r>
              <a:rPr lang="ru-RU" sz="2000" b="1" dirty="0" smtClean="0"/>
              <a:t> </a:t>
            </a:r>
            <a:r>
              <a:rPr lang="ru-RU" sz="2000" b="1" dirty="0" err="1" smtClean="0"/>
              <a:t>боюнча</a:t>
            </a:r>
            <a:r>
              <a:rPr lang="ru-RU" sz="2000" b="1" dirty="0" smtClean="0"/>
              <a:t> </a:t>
            </a:r>
            <a:r>
              <a:rPr lang="ru-RU" sz="2000" b="1" dirty="0" err="1" smtClean="0"/>
              <a:t>сессияга</a:t>
            </a:r>
            <a:r>
              <a:rPr lang="ru-RU" sz="2000" b="1" dirty="0" smtClean="0"/>
              <a:t> </a:t>
            </a:r>
            <a:r>
              <a:rPr lang="ru-RU" sz="2000" b="1" dirty="0" err="1" smtClean="0"/>
              <a:t>киргизилген</a:t>
            </a:r>
            <a:r>
              <a:rPr lang="ru-RU" sz="2000" b="1" dirty="0" smtClean="0"/>
              <a:t> </a:t>
            </a:r>
            <a:r>
              <a:rPr lang="ru-RU" sz="2000" b="1" dirty="0" err="1" smtClean="0"/>
              <a:t>студенттердин</a:t>
            </a:r>
            <a:r>
              <a:rPr lang="ru-RU" sz="2000" b="1" dirty="0" smtClean="0"/>
              <a:t> </a:t>
            </a:r>
            <a:r>
              <a:rPr lang="ru-RU" sz="2000" b="1" dirty="0" err="1" smtClean="0"/>
              <a:t>проценттин</a:t>
            </a:r>
            <a:r>
              <a:rPr lang="ru-RU" sz="2000" b="1" dirty="0" smtClean="0"/>
              <a:t> </a:t>
            </a:r>
            <a:r>
              <a:rPr lang="ru-RU" sz="2000" b="1" dirty="0" err="1" smtClean="0"/>
              <a:t>анализдөө</a:t>
            </a:r>
            <a:endParaRPr lang="ru-RU" sz="2000" b="1" dirty="0"/>
          </a:p>
        </p:txBody>
      </p:sp>
    </p:spTree>
    <p:extLst>
      <p:ext uri="{BB962C8B-B14F-4D97-AF65-F5344CB8AC3E}">
        <p14:creationId xmlns:p14="http://schemas.microsoft.com/office/powerpoint/2010/main" val="531688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994122"/>
          </a:xfrm>
        </p:spPr>
        <p:txBody>
          <a:bodyPr>
            <a:normAutofit fontScale="90000"/>
          </a:bodyPr>
          <a:lstStyle/>
          <a:p>
            <a:pPr algn="ctr"/>
            <a:r>
              <a:rPr lang="ky-KG" b="1" dirty="0" smtClean="0">
                <a:solidFill>
                  <a:schemeClr val="tx1"/>
                </a:solidFill>
              </a:rPr>
              <a:t>Сессияга киргизилген студенттердин саны боюнча маалымат</a:t>
            </a:r>
            <a:endParaRPr lang="ru-RU" b="1"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87986625"/>
              </p:ext>
            </p:extLst>
          </p:nvPr>
        </p:nvGraphicFramePr>
        <p:xfrm>
          <a:off x="179512" y="1484784"/>
          <a:ext cx="3888431" cy="3545194"/>
        </p:xfrm>
        <a:graphic>
          <a:graphicData uri="http://schemas.openxmlformats.org/drawingml/2006/table">
            <a:tbl>
              <a:tblPr firstRow="1" firstCol="1" bandRow="1"/>
              <a:tblGrid>
                <a:gridCol w="2072800"/>
                <a:gridCol w="881132"/>
                <a:gridCol w="934499"/>
              </a:tblGrid>
              <a:tr h="763334">
                <a:tc>
                  <a:txBody>
                    <a:bodyPr/>
                    <a:lstStyle/>
                    <a:p>
                      <a:pPr algn="ctr">
                        <a:spcAft>
                          <a:spcPts val="0"/>
                        </a:spcAft>
                      </a:pPr>
                      <a:r>
                        <a:rPr lang="ky-KG" sz="1600" b="1" dirty="0">
                          <a:effectLst/>
                          <a:latin typeface="Times New Roman"/>
                          <a:ea typeface="Times New Roman"/>
                        </a:rPr>
                        <a:t>Окуу түзүмдөрү</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y-KG" sz="1600" b="1" dirty="0">
                          <a:effectLst/>
                          <a:latin typeface="Times New Roman"/>
                          <a:ea typeface="Times New Roman"/>
                        </a:rPr>
                        <a:t>Катышкан</a:t>
                      </a:r>
                      <a:r>
                        <a:rPr lang="ru-RU" sz="1600" b="1" dirty="0">
                          <a:effectLst/>
                          <a:latin typeface="Times New Roman"/>
                          <a:ea typeface="Times New Roman"/>
                        </a:rPr>
                        <a:t> студент</a:t>
                      </a:r>
                      <a:r>
                        <a:rPr lang="ky-KG" sz="1600" b="1" dirty="0">
                          <a:effectLst/>
                          <a:latin typeface="Times New Roman"/>
                          <a:ea typeface="Times New Roman"/>
                        </a:rPr>
                        <a:t>тердин саны</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64">
                <a:tc>
                  <a:txBody>
                    <a:bodyPr/>
                    <a:lstStyle/>
                    <a:p>
                      <a:pPr algn="ctr">
                        <a:spcAft>
                          <a:spcPts val="0"/>
                        </a:spcAft>
                      </a:pPr>
                      <a:r>
                        <a:rPr lang="ky-KG" sz="1600" b="1" dirty="0">
                          <a:effectLst/>
                          <a:latin typeface="Times New Roman"/>
                          <a:ea typeface="Times New Roman"/>
                        </a:rPr>
                        <a:t>Бардыгы КМТУ боюнча</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600" b="1">
                          <a:effectLst/>
                          <a:latin typeface="Times New Roman"/>
                          <a:ea typeface="Times New Roman"/>
                        </a:rPr>
                        <a:t>10029</a:t>
                      </a:r>
                      <a:endParaRPr lang="ru-RU"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64">
                <a:tc>
                  <a:txBody>
                    <a:bodyPr/>
                    <a:lstStyle/>
                    <a:p>
                      <a:pPr algn="l">
                        <a:spcAft>
                          <a:spcPts val="0"/>
                        </a:spcAft>
                      </a:pPr>
                      <a:r>
                        <a:rPr lang="ky-KG" sz="1600" b="1" i="1" dirty="0">
                          <a:effectLst/>
                          <a:latin typeface="Times New Roman"/>
                          <a:ea typeface="Times New Roman"/>
                        </a:rPr>
                        <a:t>Окутуунун күндүзгу формасы</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7843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a:ea typeface="Times New Roman"/>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64">
                <a:tc>
                  <a:txBody>
                    <a:bodyPr/>
                    <a:lstStyle/>
                    <a:p>
                      <a:pPr algn="l">
                        <a:spcAft>
                          <a:spcPts val="0"/>
                        </a:spcAft>
                      </a:pPr>
                      <a:r>
                        <a:rPr lang="ky-KG" sz="1600" b="1" i="1" dirty="0">
                          <a:effectLst/>
                          <a:latin typeface="Times New Roman"/>
                          <a:ea typeface="Times New Roman"/>
                        </a:rPr>
                        <a:t>Сырттан окутуу формасы</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2186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a:ea typeface="Times New Roman"/>
                        </a:rPr>
                        <a:t>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14">
                <a:tc>
                  <a:txBody>
                    <a:bodyPr/>
                    <a:lstStyle/>
                    <a:p>
                      <a:pPr algn="l">
                        <a:spcAft>
                          <a:spcPts val="0"/>
                        </a:spcAft>
                      </a:pPr>
                      <a:r>
                        <a:rPr lang="ky-KG" sz="1600" b="1" dirty="0">
                          <a:effectLst/>
                          <a:latin typeface="Times New Roman"/>
                          <a:ea typeface="Times New Roman"/>
                        </a:rPr>
                        <a:t>Анын ичинде</a:t>
                      </a:r>
                      <a:r>
                        <a:rPr lang="ru-RU" sz="1600" b="1" dirty="0">
                          <a:effectLst/>
                          <a:latin typeface="Times New Roman"/>
                          <a:ea typeface="Times New Roman"/>
                        </a:rPr>
                        <a:t>:</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13">
                <a:tc>
                  <a:txBody>
                    <a:bodyPr/>
                    <a:lstStyle/>
                    <a:p>
                      <a:pPr algn="l">
                        <a:spcAft>
                          <a:spcPts val="0"/>
                        </a:spcAft>
                      </a:pPr>
                      <a:r>
                        <a:rPr lang="ky-KG" sz="1600" dirty="0">
                          <a:effectLst/>
                          <a:latin typeface="Times New Roman"/>
                          <a:ea typeface="Times New Roman"/>
                        </a:rPr>
                        <a:t>Башкы ЖОЖ</a:t>
                      </a:r>
                      <a:r>
                        <a:rPr lang="ru-RU" sz="16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7086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a:ea typeface="Times New Roman"/>
                        </a:rPr>
                        <a:t>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13">
                <a:tc>
                  <a:txBody>
                    <a:bodyPr/>
                    <a:lstStyle/>
                    <a:p>
                      <a:pPr algn="l">
                        <a:spcAft>
                          <a:spcPts val="0"/>
                        </a:spcAft>
                      </a:pPr>
                      <a:r>
                        <a:rPr lang="ru-RU" sz="1600" dirty="0" err="1">
                          <a:effectLst/>
                          <a:latin typeface="Times New Roman"/>
                          <a:ea typeface="Times New Roman"/>
                        </a:rPr>
                        <a:t>Филиалдар</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1617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a:ea typeface="Times New Roman"/>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64">
                <a:tc>
                  <a:txBody>
                    <a:bodyPr/>
                    <a:lstStyle/>
                    <a:p>
                      <a:pPr algn="l">
                        <a:spcAft>
                          <a:spcPts val="0"/>
                        </a:spcAft>
                      </a:pPr>
                      <a:r>
                        <a:rPr lang="ru-RU" sz="1600" dirty="0">
                          <a:effectLst/>
                          <a:latin typeface="Times New Roman"/>
                          <a:ea typeface="Times New Roman"/>
                        </a:rPr>
                        <a:t>Политехнический </a:t>
                      </a:r>
                      <a:r>
                        <a:rPr lang="ru-RU" sz="1600" dirty="0" err="1">
                          <a:effectLst/>
                          <a:latin typeface="Times New Roman"/>
                          <a:ea typeface="Times New Roman"/>
                        </a:rPr>
                        <a:t>колле</a:t>
                      </a:r>
                      <a:r>
                        <a:rPr lang="ky-KG" sz="1600" dirty="0">
                          <a:effectLst/>
                          <a:latin typeface="Times New Roman"/>
                          <a:ea typeface="Times New Roman"/>
                        </a:rPr>
                        <a:t>д</a:t>
                      </a:r>
                      <a:r>
                        <a:rPr lang="ru-RU" sz="1600" dirty="0">
                          <a:effectLst/>
                          <a:latin typeface="Times New Roman"/>
                          <a:ea typeface="Times New Roman"/>
                        </a:rPr>
                        <a:t>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1326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13,2%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1334665605"/>
              </p:ext>
            </p:extLst>
          </p:nvPr>
        </p:nvGraphicFramePr>
        <p:xfrm>
          <a:off x="4355976" y="357301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16016" y="2443581"/>
            <a:ext cx="4032448" cy="1015663"/>
          </a:xfrm>
          <a:prstGeom prst="rect">
            <a:avLst/>
          </a:prstGeom>
          <a:noFill/>
        </p:spPr>
        <p:txBody>
          <a:bodyPr wrap="square" rtlCol="0">
            <a:spAutoFit/>
          </a:bodyPr>
          <a:lstStyle/>
          <a:p>
            <a:pPr algn="ctr"/>
            <a:r>
              <a:rPr lang="ru-RU" sz="2000" b="1" dirty="0" err="1" smtClean="0"/>
              <a:t>Сессияга</a:t>
            </a:r>
            <a:r>
              <a:rPr lang="ru-RU" sz="2000" b="1" dirty="0" smtClean="0"/>
              <a:t> </a:t>
            </a:r>
            <a:r>
              <a:rPr lang="ru-RU" sz="2000" b="1" dirty="0" err="1" smtClean="0"/>
              <a:t>киргизилген</a:t>
            </a:r>
            <a:r>
              <a:rPr lang="ru-RU" sz="2000" b="1" dirty="0" smtClean="0"/>
              <a:t> </a:t>
            </a:r>
            <a:r>
              <a:rPr lang="ru-RU" sz="2000" b="1" dirty="0" err="1" smtClean="0"/>
              <a:t>студенттердин</a:t>
            </a:r>
            <a:r>
              <a:rPr lang="ru-RU" sz="2000" b="1" dirty="0" smtClean="0"/>
              <a:t> </a:t>
            </a:r>
            <a:r>
              <a:rPr lang="ru-RU" sz="2000" b="1" dirty="0" err="1" smtClean="0"/>
              <a:t>окуу</a:t>
            </a:r>
            <a:r>
              <a:rPr lang="ru-RU" sz="2000" b="1" dirty="0" smtClean="0"/>
              <a:t> </a:t>
            </a:r>
            <a:r>
              <a:rPr lang="ru-RU" sz="2000" b="1" dirty="0" err="1" smtClean="0"/>
              <a:t>формасы</a:t>
            </a:r>
            <a:r>
              <a:rPr lang="ru-RU" sz="2000" b="1" dirty="0" smtClean="0"/>
              <a:t> </a:t>
            </a:r>
            <a:r>
              <a:rPr lang="ru-RU" sz="2000" b="1" dirty="0" err="1" smtClean="0"/>
              <a:t>боюнча</a:t>
            </a:r>
            <a:r>
              <a:rPr lang="ru-RU" sz="2000" b="1" dirty="0" smtClean="0"/>
              <a:t> </a:t>
            </a:r>
            <a:r>
              <a:rPr lang="ru-RU" sz="2000" b="1" dirty="0" err="1" smtClean="0"/>
              <a:t>анализдөө</a:t>
            </a:r>
            <a:endParaRPr lang="ru-RU" sz="2000" b="1" dirty="0"/>
          </a:p>
        </p:txBody>
      </p:sp>
    </p:spTree>
    <p:extLst>
      <p:ext uri="{BB962C8B-B14F-4D97-AF65-F5344CB8AC3E}">
        <p14:creationId xmlns:p14="http://schemas.microsoft.com/office/powerpoint/2010/main" val="267533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892480" cy="652934"/>
          </a:xfrm>
        </p:spPr>
        <p:txBody>
          <a:bodyPr>
            <a:normAutofit fontScale="90000"/>
          </a:bodyPr>
          <a:lstStyle/>
          <a:p>
            <a:pPr algn="ctr"/>
            <a:r>
              <a:rPr lang="ky-KG" sz="3200" b="1" dirty="0">
                <a:solidFill>
                  <a:schemeClr val="tx1"/>
                </a:solidFill>
              </a:rPr>
              <a:t>Студенттердин күзгү семестрде сабактарга </a:t>
            </a:r>
            <a:r>
              <a:rPr lang="ky-KG" sz="3200" b="1" dirty="0" smtClean="0">
                <a:solidFill>
                  <a:schemeClr val="tx1"/>
                </a:solidFill>
              </a:rPr>
              <a:t>катышуусу</a:t>
            </a:r>
            <a:endParaRPr lang="ru-RU" sz="3200" b="1" dirty="0">
              <a:solidFill>
                <a:schemeClr val="tx1"/>
              </a:solidFill>
            </a:endParaRPr>
          </a:p>
        </p:txBody>
      </p:sp>
      <p:sp>
        <p:nvSpPr>
          <p:cNvPr id="3" name="Объект 2"/>
          <p:cNvSpPr>
            <a:spLocks noGrp="1"/>
          </p:cNvSpPr>
          <p:nvPr>
            <p:ph sz="quarter" idx="1"/>
          </p:nvPr>
        </p:nvSpPr>
        <p:spPr>
          <a:xfrm>
            <a:off x="395536" y="1052736"/>
            <a:ext cx="8568952" cy="5040560"/>
          </a:xfrm>
        </p:spPr>
        <p:txBody>
          <a:bodyPr>
            <a:normAutofit/>
          </a:bodyPr>
          <a:lstStyle/>
          <a:p>
            <a:r>
              <a:rPr lang="ky-KG" dirty="0" smtClean="0"/>
              <a:t>2020-21-окуу </a:t>
            </a:r>
            <a:r>
              <a:rPr lang="ky-KG" dirty="0"/>
              <a:t>жылынын күзгү семестринде on-line форматында өткөрүлгөн сабактарга студенттердин катышуусу 2020-жылдын сентябрынан баштап декабрга чейинки мезгилде 76,6% түздү. Февралдан мартка чейин (жазгы семестрдин башталышы) окуу сабактары on-line жана off-line форматтарында өткөрүлдү.</a:t>
            </a:r>
            <a:endParaRPr lang="ru-RU" dirty="0"/>
          </a:p>
          <a:p>
            <a:r>
              <a:rPr lang="ky-KG" dirty="0"/>
              <a:t>Отчеттук мезгилде (2020-ж. сентябрынан  2021-ж. мартына чейин) “Техносфералык коопсуздук” каф. окутуучулары тарабынан сабактарды үзгүлтүккө учуратуу 3  жолу катталды. Бардык окутуучуларга оозеки эскертүүлөр берилди. </a:t>
            </a:r>
            <a:endParaRPr lang="ru-RU" dirty="0"/>
          </a:p>
          <a:p>
            <a:endParaRPr lang="ru-RU" dirty="0"/>
          </a:p>
        </p:txBody>
      </p:sp>
    </p:spTree>
    <p:extLst>
      <p:ext uri="{BB962C8B-B14F-4D97-AF65-F5344CB8AC3E}">
        <p14:creationId xmlns:p14="http://schemas.microsoft.com/office/powerpoint/2010/main" val="418588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05071477"/>
              </p:ext>
            </p:extLst>
          </p:nvPr>
        </p:nvGraphicFramePr>
        <p:xfrm>
          <a:off x="-113064" y="1412776"/>
          <a:ext cx="9257064" cy="3982225"/>
        </p:xfrm>
        <a:graphic>
          <a:graphicData uri="http://schemas.openxmlformats.org/presentationml/2006/ole">
            <mc:AlternateContent xmlns:mc="http://schemas.openxmlformats.org/markup-compatibility/2006">
              <mc:Choice xmlns:v="urn:schemas-microsoft-com:vml" Requires="v">
                <p:oleObj spid="_x0000_s2094" name="Документ" r:id="rId4" imgW="6616739" imgH="2846717" progId="Word.Document.12">
                  <p:embed/>
                </p:oleObj>
              </mc:Choice>
              <mc:Fallback>
                <p:oleObj name="Документ" r:id="rId4" imgW="6616739" imgH="2846717" progId="Word.Document.12">
                  <p:embed/>
                  <p:pic>
                    <p:nvPicPr>
                      <p:cNvPr id="0" name=""/>
                      <p:cNvPicPr/>
                      <p:nvPr/>
                    </p:nvPicPr>
                    <p:blipFill>
                      <a:blip r:embed="rId5"/>
                      <a:stretch>
                        <a:fillRect/>
                      </a:stretch>
                    </p:blipFill>
                    <p:spPr>
                      <a:xfrm>
                        <a:off x="-113064" y="1412776"/>
                        <a:ext cx="9257064" cy="3982225"/>
                      </a:xfrm>
                      <a:prstGeom prst="rect">
                        <a:avLst/>
                      </a:prstGeom>
                    </p:spPr>
                  </p:pic>
                </p:oleObj>
              </mc:Fallback>
            </mc:AlternateContent>
          </a:graphicData>
        </a:graphic>
      </p:graphicFrame>
    </p:spTree>
    <p:extLst>
      <p:ext uri="{BB962C8B-B14F-4D97-AF65-F5344CB8AC3E}">
        <p14:creationId xmlns:p14="http://schemas.microsoft.com/office/powerpoint/2010/main" val="246230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8435280" cy="5759152"/>
          </a:xfrm>
        </p:spPr>
        <p:txBody>
          <a:bodyPr>
            <a:normAutofit fontScale="85000" lnSpcReduction="20000"/>
          </a:bodyPr>
          <a:lstStyle/>
          <a:p>
            <a:r>
              <a:rPr lang="ky-KG" dirty="0"/>
              <a:t>Күзгү семестрде факультеттерде жана институттарда  сабактар окуу пландары боюнча өткөрүлдү, топтук журналдар, окутуучулардын жеке пландары 1-жарым жылдыкка баардык иштерди  аткарылгандыгы боюнча толтурулду.</a:t>
            </a:r>
            <a:endParaRPr lang="ru-RU" dirty="0"/>
          </a:p>
          <a:p>
            <a:r>
              <a:rPr lang="ky-KG" dirty="0"/>
              <a:t> Окуу түзүмдүк бөлүмдөр 2020-21-о.ж. 1-жарым жылдыгы боюнча окутуучулардын аткарылган жана толук аткарылбай калган окуу жүктөмдөрү боюнча санарип отчетторун тапшырышты.Толук аткарылбай калган аудиториялык жана башка сааттар майрам жана эс алуу күндөргө түш келгенине, окуу топторун кыскартылып же көбөйгөндүн жана студенттердин контингенти өзгөргөндүгүнөн сааттарды кайтадан эсептешүүгө байланыштуу түшүндүрүлөт.</a:t>
            </a:r>
            <a:endParaRPr lang="ru-RU" dirty="0"/>
          </a:p>
          <a:p>
            <a:r>
              <a:rPr lang="ky-KG" dirty="0"/>
              <a:t>КМТУда окуу процесси блок-модул системасы жана студенттердин ишмердүүлүгүн баалоо рейтинги жөнүндө Жобого ылайык (№34, 01.06.2009-ж.)  жана И. Раззаков атындагы КМТУда  окуу процессин окутуу системасын кредиттик негизде уюштуруу жөнүндө Жобого (ЕСТS) (18.10.2016-ж.). ылайык жүргүзүлөт.  </a:t>
            </a:r>
            <a:endParaRPr lang="ru-RU" dirty="0"/>
          </a:p>
          <a:p>
            <a:endParaRPr lang="ru-RU" dirty="0"/>
          </a:p>
        </p:txBody>
      </p:sp>
    </p:spTree>
    <p:extLst>
      <p:ext uri="{BB962C8B-B14F-4D97-AF65-F5344CB8AC3E}">
        <p14:creationId xmlns:p14="http://schemas.microsoft.com/office/powerpoint/2010/main" val="773623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332656"/>
            <a:ext cx="8496944" cy="5976664"/>
          </a:xfrm>
        </p:spPr>
        <p:txBody>
          <a:bodyPr>
            <a:normAutofit/>
          </a:bodyPr>
          <a:lstStyle/>
          <a:p>
            <a:r>
              <a:rPr lang="ky-KG" dirty="0"/>
              <a:t>Окуу процессин уюштурууда университеттин жаңы маалымат системасын колдонуу улантылууда. Университеттин маалымат системасын ишке киргизүү студенттерди окутууда жана алардын билимдерин заманбап маалыматтык технологиялардын негизинде көзөмөлгө алууга, студенттердин электрондук окуу материалдары менен өз алдынча иштөө жөндөмдөрүн өнүктүрүү боюнча жаңы деңгээлге өтүүгө шарт түздү. </a:t>
            </a:r>
            <a:endParaRPr lang="ru-RU" dirty="0"/>
          </a:p>
          <a:p>
            <a:r>
              <a:rPr lang="ky-KG" dirty="0"/>
              <a:t>Окуу процессин башкарууда, билим берүү процессин коштоо боюнча программалык колдоо каражаттарын колдонуу университеттин көпчүлүк түзүмдүк бөлүмдөрүнүн ишин оптималдуу жана синхрондуу иштөөгө шарт түзөт. </a:t>
            </a:r>
            <a:endParaRPr lang="ru-RU" dirty="0"/>
          </a:p>
          <a:p>
            <a:endParaRPr lang="ru-RU" dirty="0"/>
          </a:p>
        </p:txBody>
      </p:sp>
    </p:spTree>
    <p:extLst>
      <p:ext uri="{BB962C8B-B14F-4D97-AF65-F5344CB8AC3E}">
        <p14:creationId xmlns:p14="http://schemas.microsoft.com/office/powerpoint/2010/main" val="4019778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3787</TotalTime>
  <Words>2371</Words>
  <Application>Microsoft Office PowerPoint</Application>
  <PresentationFormat>Экран (4:3)</PresentationFormat>
  <Paragraphs>895</Paragraphs>
  <Slides>31</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Справедливость</vt:lpstr>
      <vt:lpstr>Документ</vt:lpstr>
      <vt:lpstr>Кышкы сынактык сессиянын жыйынтыктары жана И. Раззаков атындагы КМТУнун жамаатынын билим берүү процессине мамлекеттик тилди  киргизүү жана анын сапатын  жакшыртуу  маселеси боюнча </vt:lpstr>
      <vt:lpstr>Презентация PowerPoint</vt:lpstr>
      <vt:lpstr>Студенттердин саны боюнча салыштырмалуу анализи</vt:lpstr>
      <vt:lpstr>Окуу процессин уюштуруу</vt:lpstr>
      <vt:lpstr>Сессияга киргизилген студенттердин саны боюнча маалымат</vt:lpstr>
      <vt:lpstr>Студенттердин күзгү семестрде сабактарга катышуусу</vt:lpstr>
      <vt:lpstr>Презентация PowerPoint</vt:lpstr>
      <vt:lpstr>Презентация PowerPoint</vt:lpstr>
      <vt:lpstr>Презентация PowerPoint</vt:lpstr>
      <vt:lpstr>Презентация PowerPoint</vt:lpstr>
      <vt:lpstr>2021-ж. 25-январына карата студенттердин 2020-2021-о.ж. кышкы сынактык сессиясы боюнча (негизги сессиядан кийин) жетишкендиги тууралуу маалымат</vt:lpstr>
      <vt:lpstr>Презентация PowerPoint</vt:lpstr>
      <vt:lpstr>2021-ж. 9-мартына карата  2020-2021-о.ж. студенттердин кышкы сынактык сессиясында   жетишкендиктери боюнча маалымат  («FX» жана «I» тапшыргандан кийин)</vt:lpstr>
      <vt:lpstr>Презентация PowerPoint</vt:lpstr>
      <vt:lpstr>Презентация PowerPoint</vt:lpstr>
      <vt:lpstr>Презентация PowerPoint</vt:lpstr>
      <vt:lpstr>КМТУнун студенттеринин (башкы ЖОЖ, окутуунун күндүзгу формасы) жетишкенди боюнча анализ (негизги сессияны жана «FX» жана «I» тапшыргандан кийин) </vt:lpstr>
      <vt:lpstr>Окутуунун күндүзгү формасы башкы ЖОЖ боюнча кышкы сынактык сессиянын жетишкендиктеринин анализи</vt:lpstr>
      <vt:lpstr>Сырттан окуу формасы башкы ЖОЖ боюнча кышкы сынактык сессиянын жетишкендиктеринин анализи</vt:lpstr>
      <vt:lpstr>Аймактык филиалдардын кышкы сынактык сессиянын күндүзгу окуу формасы боюнча жетишкендиктеринин анализи</vt:lpstr>
      <vt:lpstr>Аймактык филиалдардын кышкы сынактык сессиянын сырттан окуу формасы боюнча жетишкендиктеринин анализи</vt:lpstr>
      <vt:lpstr>Аймактык филиалдардын кышкы сынактык сессиянын орто кесиптик билим берүү боюнча жетишкендиктеринин анализи</vt:lpstr>
      <vt:lpstr>Презентация PowerPoint</vt:lpstr>
      <vt:lpstr>Башкы ЖОЖдун күндүзгү окуу формасынын жетишкендиктерин ар бир жылдар боюнча салыштырып анализдөө</vt:lpstr>
      <vt:lpstr>Презентация PowerPoint</vt:lpstr>
      <vt:lpstr>Күндүзгү окуу формасынын курстар боюнча башкы ЖОЖдун структуралык бөлүмдөрүнүн жетишкендиктери</vt:lpstr>
      <vt:lpstr>Башкы ЖОЖдун факультеттеринин сапаттуу жетишкендиктери (күндүзгү о/ф)  </vt:lpstr>
      <vt:lpstr>Башкы ЖОЖдун факультеттеринин сапаттуу жетишкендиктери (сырттан о/ф) </vt:lpstr>
      <vt:lpstr>Окуу формалары боюнча жетишкендиктер</vt:lpstr>
      <vt:lpstr>Жалпы университет боюнча кышкы сынактык сессиянын жетишкендиктеринин салыштырмалуу анализи</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Skynet</dc:creator>
  <cp:lastModifiedBy>Аксана</cp:lastModifiedBy>
  <cp:revision>300</cp:revision>
  <cp:lastPrinted>2017-10-23T12:13:46Z</cp:lastPrinted>
  <dcterms:created xsi:type="dcterms:W3CDTF">2016-10-31T11:04:10Z</dcterms:created>
  <dcterms:modified xsi:type="dcterms:W3CDTF">2023-04-04T04:07:23Z</dcterms:modified>
</cp:coreProperties>
</file>