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73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93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78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06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33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51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5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4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47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78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B8AE-3D6D-4D69-B289-BA63546B4161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86754-A015-4743-90EC-8A22C17C96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87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9968" y="2869739"/>
            <a:ext cx="4364257" cy="156621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свойства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алканов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молекула алкана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052" y="2400301"/>
            <a:ext cx="3074081" cy="307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8455" y="5162758"/>
            <a:ext cx="491490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к уроку химии</a:t>
            </a:r>
          </a:p>
          <a:p>
            <a:r>
              <a:rPr lang="ru-RU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Карпенко Наталья Анатольевна</a:t>
            </a:r>
            <a:endParaRPr lang="ru-RU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00439"/>
            <a:ext cx="77774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Лицей </a:t>
            </a:r>
            <a:r>
              <a:rPr lang="ru-RU" sz="21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Кыргызского</a:t>
            </a:r>
            <a:r>
              <a:rPr lang="ru-RU" sz="21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Государственного Университета </a:t>
            </a:r>
          </a:p>
          <a:p>
            <a:pPr algn="ctr"/>
            <a:r>
              <a:rPr lang="ru-RU" sz="21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им. И. </a:t>
            </a:r>
            <a:r>
              <a:rPr lang="ru-RU" sz="21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Раззакова</a:t>
            </a:r>
            <a:endParaRPr lang="ru-RU" sz="21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 t="17798" b="5081"/>
          <a:stretch/>
        </p:blipFill>
        <p:spPr>
          <a:xfrm>
            <a:off x="-1" y="0"/>
            <a:ext cx="9144001" cy="685799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6"/>
          <a:srcRect t="16738" b="23184"/>
          <a:stretch/>
        </p:blipFill>
        <p:spPr>
          <a:xfrm>
            <a:off x="110191" y="1698509"/>
            <a:ext cx="2618722" cy="320316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29871" y="156383"/>
            <a:ext cx="80938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rgbClr val="0D4A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Лицей </a:t>
            </a:r>
            <a:r>
              <a:rPr lang="ru-RU" sz="2100" b="1" dirty="0" err="1">
                <a:solidFill>
                  <a:srgbClr val="0D4A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Кыргызского</a:t>
            </a:r>
            <a:r>
              <a:rPr lang="ru-RU" sz="2100" b="1" dirty="0">
                <a:solidFill>
                  <a:srgbClr val="0D4A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Государственного Технического Университета им. И. </a:t>
            </a:r>
            <a:r>
              <a:rPr lang="ru-RU" sz="2100" b="1" dirty="0" err="1">
                <a:solidFill>
                  <a:srgbClr val="0D4A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Раззакова</a:t>
            </a:r>
            <a:endParaRPr lang="ru-RU" sz="2100" b="1" dirty="0">
              <a:solidFill>
                <a:srgbClr val="0D4AA3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943863" y="1668523"/>
            <a:ext cx="6224631" cy="373134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№ 1. </a:t>
            </a:r>
            <a:endParaRPr lang="en-US" alt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определение углерода, водорода и хлора в органических веществах</a:t>
            </a:r>
            <a:endParaRPr lang="ru-RU" alt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0D4A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83253" y="6019873"/>
            <a:ext cx="5786437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50" b="1" dirty="0">
                <a:solidFill>
                  <a:srgbClr val="0D4A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к уроку химии в 10 классе</a:t>
            </a:r>
          </a:p>
        </p:txBody>
      </p:sp>
    </p:spTree>
    <p:extLst>
      <p:ext uri="{BB962C8B-B14F-4D97-AF65-F5344CB8AC3E}">
        <p14:creationId xmlns:p14="http://schemas.microsoft.com/office/powerpoint/2010/main" val="3182602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6D1F0ED6-2EDA-48E8-A918-DFDE8C78F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1267" name="Объект 2">
            <a:extLst>
              <a:ext uri="{FF2B5EF4-FFF2-40B4-BE49-F238E27FC236}">
                <a16:creationId xmlns:a16="http://schemas.microsoft.com/office/drawing/2014/main" id="{69DAF6EF-B1D9-465E-BF3B-C628BE552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11268" name="Объект 3">
            <a:extLst>
              <a:ext uri="{FF2B5EF4-FFF2-40B4-BE49-F238E27FC236}">
                <a16:creationId xmlns:a16="http://schemas.microsoft.com/office/drawing/2014/main" id="{ABDDC4B8-B5A5-463D-9395-0BA76939D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Прямоугольник 4">
            <a:extLst>
              <a:ext uri="{FF2B5EF4-FFF2-40B4-BE49-F238E27FC236}">
                <a16:creationId xmlns:a16="http://schemas.microsoft.com/office/drawing/2014/main" id="{C986FED2-6A92-4958-8654-EF371DD08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692150"/>
            <a:ext cx="7343775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Почему помутнел раствор известковой воды?</a:t>
            </a:r>
          </a:p>
          <a:p>
            <a:pPr eaLnBrk="1" hangingPunct="1"/>
            <a:r>
              <a:rPr lang="ru-RU" alt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Что образовалось из оксида меди и какие  наблюдения это подтверждают?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2B957DE0-7B2F-4BD7-98EE-E0D322FA7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73" y="180568"/>
            <a:ext cx="7886700" cy="1325563"/>
          </a:xfrm>
        </p:spPr>
        <p:txBody>
          <a:bodyPr/>
          <a:lstStyle/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Объект 2">
            <a:extLst>
              <a:ext uri="{FF2B5EF4-FFF2-40B4-BE49-F238E27FC236}">
                <a16:creationId xmlns:a16="http://schemas.microsoft.com/office/drawing/2014/main" id="{7E10764B-9457-4E59-9E52-34BD2B55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73" y="1641067"/>
            <a:ext cx="7886700" cy="4351338"/>
          </a:xfrm>
        </p:spPr>
        <p:txBody>
          <a:bodyPr/>
          <a:lstStyle/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2" name="Объект 3">
            <a:extLst>
              <a:ext uri="{FF2B5EF4-FFF2-40B4-BE49-F238E27FC236}">
                <a16:creationId xmlns:a16="http://schemas.microsoft.com/office/drawing/2014/main" id="{982D5FB1-4939-482F-9916-C9FFE7E3D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Прямоугольник 4">
            <a:extLst>
              <a:ext uri="{FF2B5EF4-FFF2-40B4-BE49-F238E27FC236}">
                <a16:creationId xmlns:a16="http://schemas.microsoft.com/office/drawing/2014/main" id="{4F01C312-2BEF-4CB0-A570-D1FB0B825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631" y="148817"/>
            <a:ext cx="729926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№2. Качественное определение хлора в молекулах галогенопроизводных углеводородов</a:t>
            </a:r>
            <a:endParaRPr lang="ru-RU" alt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4" name="Прямоугольник 5">
            <a:extLst>
              <a:ext uri="{FF2B5EF4-FFF2-40B4-BE49-F238E27FC236}">
                <a16:creationId xmlns:a16="http://schemas.microsoft.com/office/drawing/2014/main" id="{C67721DB-722A-45B0-82BC-2B133FAD5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11" y="2810327"/>
            <a:ext cx="638016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опыта требуется медная проволока длиной около 10 см, загнутая на конце петлей и вставленная другим концом в  держатель.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DACB43E4-E515-43BF-84A8-4325475A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3315" name="Объект 2">
            <a:extLst>
              <a:ext uri="{FF2B5EF4-FFF2-40B4-BE49-F238E27FC236}">
                <a16:creationId xmlns:a16="http://schemas.microsoft.com/office/drawing/2014/main" id="{73114035-12E3-4FBA-ADD6-2E3A33542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13316" name="Объект 3">
            <a:extLst>
              <a:ext uri="{FF2B5EF4-FFF2-40B4-BE49-F238E27FC236}">
                <a16:creationId xmlns:a16="http://schemas.microsoft.com/office/drawing/2014/main" id="{72E56B96-C0DA-4FF1-80BF-F8C4C5E2C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Прямоугольник 4">
            <a:extLst>
              <a:ext uri="{FF2B5EF4-FFF2-40B4-BE49-F238E27FC236}">
                <a16:creationId xmlns:a16="http://schemas.microsoft.com/office/drawing/2014/main" id="{2F61FA0A-7542-4C7E-A46D-49761A211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60350"/>
            <a:ext cx="7272338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Прокалите петлю проволоки до исчезновения посторонней окраски пламени. Остывшую петлю, покрывшуюся черным налетом оксида меди (П), опустите в пробирку с хлороформом, затем смоченную веществом петлю вновь внесите в пламя горелки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299FC816-5A56-4B29-9367-45581E96D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4339" name="Объект 2">
            <a:extLst>
              <a:ext uri="{FF2B5EF4-FFF2-40B4-BE49-F238E27FC236}">
                <a16:creationId xmlns:a16="http://schemas.microsoft.com/office/drawing/2014/main" id="{7A15859D-1EFB-4DEF-8B4E-421605FA4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14340" name="Объект 3">
            <a:extLst>
              <a:ext uri="{FF2B5EF4-FFF2-40B4-BE49-F238E27FC236}">
                <a16:creationId xmlns:a16="http://schemas.microsoft.com/office/drawing/2014/main" id="{EA75BEAD-8082-4719-B5DE-6D1BE956C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Прямоугольник 4">
            <a:extLst>
              <a:ext uri="{FF2B5EF4-FFF2-40B4-BE49-F238E27FC236}">
                <a16:creationId xmlns:a16="http://schemas.microsoft.com/office/drawing/2014/main" id="{8050A829-FC95-4491-B0C0-76F37877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476250"/>
            <a:ext cx="7129463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Немедленно появляется характерная зеленовато-голубая окраска пламени, так как образующиеся при сгорании летучие галогениды меди окрашивают пламя горелки.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915DA2E6-F4F9-49EC-BEF8-CBA066CFF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Объект 2">
            <a:extLst>
              <a:ext uri="{FF2B5EF4-FFF2-40B4-BE49-F238E27FC236}">
                <a16:creationId xmlns:a16="http://schemas.microsoft.com/office/drawing/2014/main" id="{2634666F-85E7-4536-8E93-559908827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4" name="Объект 3">
            <a:extLst>
              <a:ext uri="{FF2B5EF4-FFF2-40B4-BE49-F238E27FC236}">
                <a16:creationId xmlns:a16="http://schemas.microsoft.com/office/drawing/2014/main" id="{F85CC650-90E9-40E3-89C4-FDB56DE28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Прямоугольник 4">
            <a:extLst>
              <a:ext uri="{FF2B5EF4-FFF2-40B4-BE49-F238E27FC236}">
                <a16:creationId xmlns:a16="http://schemas.microsoft.com/office/drawing/2014/main" id="{F2576A5E-08A9-4660-9666-D7AF50AF9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052513"/>
            <a:ext cx="7056438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Сделайте вывод.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6882B4FC-3696-4681-A097-1518CFBA4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3075" name="Объект 3">
            <a:extLst>
              <a:ext uri="{FF2B5EF4-FFF2-40B4-BE49-F238E27FC236}">
                <a16:creationId xmlns:a16="http://schemas.microsoft.com/office/drawing/2014/main" id="{5809FE75-17B6-4FEA-994F-2620FCC0D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63" y="-19050"/>
            <a:ext cx="9126537" cy="6813550"/>
          </a:xfrm>
        </p:spPr>
      </p:pic>
      <p:sp>
        <p:nvSpPr>
          <p:cNvPr id="3076" name="Прямоугольник 1">
            <a:extLst>
              <a:ext uri="{FF2B5EF4-FFF2-40B4-BE49-F238E27FC236}">
                <a16:creationId xmlns:a16="http://schemas.microsoft.com/office/drawing/2014/main" id="{79CAC78C-4962-4858-958A-2F1052FD2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549275"/>
            <a:ext cx="7380287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Цели: </a:t>
            </a:r>
            <a:endParaRPr lang="en-US" altLang="ru-RU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5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определять углерод, водород, хлор </a:t>
            </a:r>
            <a:endParaRPr lang="en-US" altLang="ru-RU" sz="5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5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органических соединениях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BA5ED88D-3601-47B7-BEF5-172A183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4099" name="Объект 2">
            <a:extLst>
              <a:ext uri="{FF2B5EF4-FFF2-40B4-BE49-F238E27FC236}">
                <a16:creationId xmlns:a16="http://schemas.microsoft.com/office/drawing/2014/main" id="{0BCC4176-930C-44D8-A8B0-C5AED9928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4100" name="Объект 3">
            <a:extLst>
              <a:ext uri="{FF2B5EF4-FFF2-40B4-BE49-F238E27FC236}">
                <a16:creationId xmlns:a16="http://schemas.microsoft.com/office/drawing/2014/main" id="{085F630F-8BBB-4AD3-8A1A-0CA52DAB1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Прямоугольник 4">
            <a:extLst>
              <a:ext uri="{FF2B5EF4-FFF2-40B4-BE49-F238E27FC236}">
                <a16:creationId xmlns:a16="http://schemas.microsoft.com/office/drawing/2014/main" id="{50B76B0A-F552-4EF7-B7DD-275E18C66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88913"/>
            <a:ext cx="7561263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Реактивы:</a:t>
            </a:r>
            <a:r>
              <a:rPr lang="ru-RU" altLang="ru-RU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парафин, оксид меди (II), сульфат меди (II), известковая вода, медная проволока, хлороформ. </a:t>
            </a:r>
          </a:p>
          <a:p>
            <a:pPr eaLnBrk="1" hangingPunct="1"/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Посуда и оборудование: </a:t>
            </a:r>
            <a:r>
              <a:rPr lang="ru-RU" altLang="ru-RU" sz="4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лабораторный штатив (или проборкодержатель), пробирки, пробка с газоотводной трубкой, спиртовка, спички, вата.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E11E7E1A-9009-47FD-AE46-02F28100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123" name="Объект 2">
            <a:extLst>
              <a:ext uri="{FF2B5EF4-FFF2-40B4-BE49-F238E27FC236}">
                <a16:creationId xmlns:a16="http://schemas.microsoft.com/office/drawing/2014/main" id="{14CD4E40-2E69-439D-9F06-B7502AD57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5124" name="Объект 3">
            <a:extLst>
              <a:ext uri="{FF2B5EF4-FFF2-40B4-BE49-F238E27FC236}">
                <a16:creationId xmlns:a16="http://schemas.microsoft.com/office/drawing/2014/main" id="{C61AD0AE-E344-4EA5-ACE9-33494B5AC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Прямоугольник 4">
            <a:extLst>
              <a:ext uri="{FF2B5EF4-FFF2-40B4-BE49-F238E27FC236}">
                <a16:creationId xmlns:a16="http://schemas.microsoft.com/office/drawing/2014/main" id="{EB060FCF-35B6-4657-B572-39F68C669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33375"/>
            <a:ext cx="4321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Наблюдения:</a:t>
            </a:r>
            <a:endParaRPr lang="ru-RU" altLang="ru-RU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Прямоугольник 5">
            <a:extLst>
              <a:ext uri="{FF2B5EF4-FFF2-40B4-BE49-F238E27FC236}">
                <a16:creationId xmlns:a16="http://schemas.microsoft.com/office/drawing/2014/main" id="{0E60891C-F562-45BB-B88B-5280B409E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463" y="3213100"/>
            <a:ext cx="73437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   </a:t>
            </a:r>
            <a:r>
              <a:rPr lang="ru-RU" alt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парафин окисляется в присутствии оксида меди (II). При этом углерод превращается в углекислый газ, а водород – в воду</a:t>
            </a:r>
          </a:p>
        </p:txBody>
      </p:sp>
      <p:sp>
        <p:nvSpPr>
          <p:cNvPr id="5127" name="Прямоугольник 6">
            <a:extLst>
              <a:ext uri="{FF2B5EF4-FFF2-40B4-BE49-F238E27FC236}">
                <a16:creationId xmlns:a16="http://schemas.microsoft.com/office/drawing/2014/main" id="{25C1748D-F1D5-4020-A5DC-2D3B95081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277938"/>
            <a:ext cx="898842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4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4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2n+2</a:t>
            </a:r>
            <a:r>
              <a:rPr lang="en-US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(3n+1) </a:t>
            </a:r>
            <a:r>
              <a:rPr lang="en-US" alt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</a:p>
          <a:p>
            <a:pPr eaLnBrk="1" hangingPunct="1"/>
            <a:r>
              <a:rPr lang="en-US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n CO</a:t>
            </a:r>
            <a:r>
              <a:rPr lang="en-US" altLang="ru-RU" sz="4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2↑</a:t>
            </a:r>
            <a:r>
              <a:rPr lang="en-US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(n+1) H</a:t>
            </a:r>
            <a:r>
              <a:rPr lang="en-US" altLang="ru-RU" sz="4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+  (3n+1) Cu</a:t>
            </a:r>
            <a:endParaRPr lang="ru-RU" alt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DB595458-3AAB-4C3A-83D0-B6A8512D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6147" name="Объект 2">
            <a:extLst>
              <a:ext uri="{FF2B5EF4-FFF2-40B4-BE49-F238E27FC236}">
                <a16:creationId xmlns:a16="http://schemas.microsoft.com/office/drawing/2014/main" id="{FDE6C7AD-9E69-4C93-A052-CAB5DC6D3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6148" name="Объект 3">
            <a:extLst>
              <a:ext uri="{FF2B5EF4-FFF2-40B4-BE49-F238E27FC236}">
                <a16:creationId xmlns:a16="http://schemas.microsoft.com/office/drawing/2014/main" id="{7E9B2834-8F6C-461F-ADAB-55C7FCBE7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Прямоугольник 4">
            <a:extLst>
              <a:ext uri="{FF2B5EF4-FFF2-40B4-BE49-F238E27FC236}">
                <a16:creationId xmlns:a16="http://schemas.microsoft.com/office/drawing/2014/main" id="{EFF37FF0-2322-494D-A3B9-531C95955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33375"/>
            <a:ext cx="4321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Наблюдения:</a:t>
            </a:r>
            <a:endParaRPr lang="ru-RU" altLang="ru-RU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0" name="Прямоугольник 5">
            <a:extLst>
              <a:ext uri="{FF2B5EF4-FFF2-40B4-BE49-F238E27FC236}">
                <a16:creationId xmlns:a16="http://schemas.microsoft.com/office/drawing/2014/main" id="{9DA07A23-22E5-4A98-B594-2A389DEBC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039813"/>
            <a:ext cx="74898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  </a:t>
            </a:r>
            <a:r>
              <a:rPr lang="ru-RU" alt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выделяющийся углекислый газ взаимодействует с гидроксидом кальция, что вызывает помутнение известковой воды вследствие образования нерастворимого карбоната кальция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/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</a:t>
            </a:r>
            <a:r>
              <a:rPr lang="ru-RU" alt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Cа</a:t>
            </a: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(OН)</a:t>
            </a:r>
            <a:r>
              <a:rPr lang="ru-RU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→ СаCO</a:t>
            </a:r>
            <a:r>
              <a:rPr lang="ru-RU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3↓</a:t>
            </a: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H</a:t>
            </a:r>
            <a:r>
              <a:rPr lang="ru-RU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B49FEC53-17E9-4287-B6B4-13D4C1BE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7171" name="Объект 2">
            <a:extLst>
              <a:ext uri="{FF2B5EF4-FFF2-40B4-BE49-F238E27FC236}">
                <a16:creationId xmlns:a16="http://schemas.microsoft.com/office/drawing/2014/main" id="{61424401-E1FF-4B88-8B70-A1A14D24E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7172" name="Объект 3">
            <a:extLst>
              <a:ext uri="{FF2B5EF4-FFF2-40B4-BE49-F238E27FC236}">
                <a16:creationId xmlns:a16="http://schemas.microsoft.com/office/drawing/2014/main" id="{14FDE1A6-0213-43B1-82D8-517EF2887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Прямоугольник 4">
            <a:extLst>
              <a:ext uri="{FF2B5EF4-FFF2-40B4-BE49-F238E27FC236}">
                <a16:creationId xmlns:a16="http://schemas.microsoft.com/office/drawing/2014/main" id="{33DECC33-2571-4A26-9C75-4D3090D2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33375"/>
            <a:ext cx="4321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Наблюдения:</a:t>
            </a:r>
            <a:endParaRPr lang="ru-RU" altLang="ru-RU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Прямоугольник 5">
            <a:extLst>
              <a:ext uri="{FF2B5EF4-FFF2-40B4-BE49-F238E27FC236}">
                <a16:creationId xmlns:a16="http://schemas.microsoft.com/office/drawing/2014/main" id="{0BF10BD6-6D15-471B-AA10-058FD7B07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268413"/>
            <a:ext cx="727233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 сульфат меди (II) приобретает голубую окраску при взаимодействии с водой, в результате чего образуется кристаллогидрат CuSO</a:t>
            </a:r>
            <a:r>
              <a:rPr lang="ru-RU" altLang="ru-RU" sz="4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5Н</a:t>
            </a:r>
            <a:r>
              <a:rPr lang="ru-RU" altLang="ru-RU" sz="4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852D41F3-7A0C-4FE7-9D3E-CDCBA104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8195" name="Объект 2">
            <a:extLst>
              <a:ext uri="{FF2B5EF4-FFF2-40B4-BE49-F238E27FC236}">
                <a16:creationId xmlns:a16="http://schemas.microsoft.com/office/drawing/2014/main" id="{46C9573D-B8B7-4330-B7C5-8D50FCCE6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8196" name="Объект 3">
            <a:extLst>
              <a:ext uri="{FF2B5EF4-FFF2-40B4-BE49-F238E27FC236}">
                <a16:creationId xmlns:a16="http://schemas.microsoft.com/office/drawing/2014/main" id="{AF431937-7CAC-49A9-BC9D-A04E57AC3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Прямоугольник 4">
            <a:extLst>
              <a:ext uri="{FF2B5EF4-FFF2-40B4-BE49-F238E27FC236}">
                <a16:creationId xmlns:a16="http://schemas.microsoft.com/office/drawing/2014/main" id="{CC293977-6FEA-4517-B3B1-B1D667156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33375"/>
            <a:ext cx="4321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Наблюдения:</a:t>
            </a:r>
            <a:endParaRPr lang="ru-RU" altLang="ru-RU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Прямоугольник 5">
            <a:extLst>
              <a:ext uri="{FF2B5EF4-FFF2-40B4-BE49-F238E27FC236}">
                <a16:creationId xmlns:a16="http://schemas.microsoft.com/office/drawing/2014/main" id="{A0AE3E36-B9BF-4C6D-8351-5A6D76600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341438"/>
            <a:ext cx="719931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Почему помутнел раствор известковой воды?</a:t>
            </a:r>
          </a:p>
          <a:p>
            <a:pPr eaLnBrk="1" hangingPunct="1"/>
            <a:r>
              <a:rPr lang="ru-RU" alt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Напишите уравнение реакции,  считая условно формулу парафина С</a:t>
            </a:r>
            <a:r>
              <a:rPr lang="ru-RU" altLang="ru-RU" sz="36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alt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36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ru-RU" alt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862D16D7-7660-4FA2-B0E6-C4E313AF8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9219" name="Объект 2">
            <a:extLst>
              <a:ext uri="{FF2B5EF4-FFF2-40B4-BE49-F238E27FC236}">
                <a16:creationId xmlns:a16="http://schemas.microsoft.com/office/drawing/2014/main" id="{4CE9B919-4616-412F-B133-F78B26095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9220" name="Объект 3">
            <a:extLst>
              <a:ext uri="{FF2B5EF4-FFF2-40B4-BE49-F238E27FC236}">
                <a16:creationId xmlns:a16="http://schemas.microsoft.com/office/drawing/2014/main" id="{C2C3BF34-3140-42FD-9AFB-FE13ABFF63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CD5D061-C951-4F75-AAD8-EDEA3D419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3375"/>
            <a:ext cx="864076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2n+2</a:t>
            </a:r>
            <a:r>
              <a:rPr lang="en-US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(3n+1) </a:t>
            </a:r>
            <a:r>
              <a:rPr lang="en-US" alt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  <a:endParaRPr lang="ru-RU" alt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n CO</a:t>
            </a:r>
            <a:r>
              <a:rPr lang="en-US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2↑</a:t>
            </a:r>
            <a:r>
              <a:rPr lang="en-US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(n+1) H</a:t>
            </a:r>
            <a:r>
              <a:rPr lang="en-US" altLang="ru-RU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+ (3n+1) Cu</a:t>
            </a:r>
            <a:endParaRPr lang="ru-RU" alt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36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36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(3* 16+1) </a:t>
            </a:r>
            <a:r>
              <a:rPr lang="en-US" alt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→ </a:t>
            </a:r>
          </a:p>
          <a:p>
            <a:pPr eaLnBrk="1" hangingPunct="1"/>
            <a:r>
              <a:rPr lang="en-US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16 CO</a:t>
            </a:r>
            <a:r>
              <a:rPr lang="en-US" altLang="ru-RU" sz="36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2↑</a:t>
            </a:r>
            <a:r>
              <a:rPr lang="en-US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+ (16+1) H</a:t>
            </a:r>
            <a:r>
              <a:rPr lang="en-US" altLang="ru-RU" sz="36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+ (3*16+1) Cu</a:t>
            </a:r>
          </a:p>
          <a:p>
            <a:pPr eaLnBrk="1" hangingPunct="1"/>
            <a:endParaRPr lang="en-US" alt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+ 49 </a:t>
            </a:r>
            <a:r>
              <a:rPr lang="en-US" alt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endParaRPr lang="en-US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→ 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altLang="ru-RU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+ 17</a:t>
            </a:r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4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+ 49 </a:t>
            </a:r>
            <a:r>
              <a:rPr lang="en-US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AF8733EB-BA35-4133-A451-A031739B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243" name="Объект 2">
            <a:extLst>
              <a:ext uri="{FF2B5EF4-FFF2-40B4-BE49-F238E27FC236}">
                <a16:creationId xmlns:a16="http://schemas.microsoft.com/office/drawing/2014/main" id="{6120F0F7-AB46-4F24-8288-928F0F831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10244" name="Объект 3">
            <a:extLst>
              <a:ext uri="{FF2B5EF4-FFF2-40B4-BE49-F238E27FC236}">
                <a16:creationId xmlns:a16="http://schemas.microsoft.com/office/drawing/2014/main" id="{87439D43-6B57-4247-9208-6A46C2470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-19050"/>
            <a:ext cx="912653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Прямоугольник 4">
            <a:extLst>
              <a:ext uri="{FF2B5EF4-FFF2-40B4-BE49-F238E27FC236}">
                <a16:creationId xmlns:a16="http://schemas.microsoft.com/office/drawing/2014/main" id="{3A03A148-BD7B-49EB-BD66-1824DC900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692150"/>
            <a:ext cx="734377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Почему изменился цвет сульфата меди(</a:t>
            </a:r>
            <a:r>
              <a:rPr lang="en-US" alt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 О содержании какого элемента  в исследуемом веществе это свидетельствует?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451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Химические свойства алканов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свойства алканов</dc:title>
  <dc:creator>Nikolay</dc:creator>
  <cp:lastModifiedBy>Nikolay</cp:lastModifiedBy>
  <cp:revision>1</cp:revision>
  <dcterms:created xsi:type="dcterms:W3CDTF">2023-04-27T11:40:39Z</dcterms:created>
  <dcterms:modified xsi:type="dcterms:W3CDTF">2023-04-27T11:47:40Z</dcterms:modified>
</cp:coreProperties>
</file>